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75" r:id="rId4"/>
    <p:sldId id="274" r:id="rId5"/>
    <p:sldId id="262" r:id="rId6"/>
    <p:sldId id="276" r:id="rId7"/>
    <p:sldId id="258" r:id="rId8"/>
    <p:sldId id="259" r:id="rId9"/>
    <p:sldId id="264" r:id="rId10"/>
    <p:sldId id="265" r:id="rId11"/>
    <p:sldId id="260" r:id="rId12"/>
    <p:sldId id="261" r:id="rId13"/>
    <p:sldId id="268" r:id="rId14"/>
    <p:sldId id="269" r:id="rId15"/>
    <p:sldId id="271" r:id="rId16"/>
    <p:sldId id="270" r:id="rId17"/>
    <p:sldId id="272" r:id="rId18"/>
    <p:sldId id="273" r:id="rId19"/>
  </p:sldIdLst>
  <p:sldSz cx="12192000" cy="6858000"/>
  <p:notesSz cx="6865938" cy="999807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1D7"/>
    <a:srgbClr val="14A0DD"/>
    <a:srgbClr val="EC59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autoAdjust="0"/>
  </p:normalViewPr>
  <p:slideViewPr>
    <p:cSldViewPr snapToGrid="0">
      <p:cViewPr varScale="1">
        <p:scale>
          <a:sx n="78" d="100"/>
          <a:sy n="78" d="100"/>
        </p:scale>
        <p:origin x="675" y="34"/>
      </p:cViewPr>
      <p:guideLst>
        <p:guide orient="horz" pos="2160"/>
        <p:guide pos="3840"/>
      </p:guideLst>
    </p:cSldViewPr>
  </p:slideViewPr>
  <p:outlineViewPr>
    <p:cViewPr>
      <p:scale>
        <a:sx n="33" d="100"/>
        <a:sy n="33" d="100"/>
      </p:scale>
      <p:origin x="16"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7C6A3-3B70-4AF2-B3D7-ECE9B21075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a:extLst>
              <a:ext uri="{FF2B5EF4-FFF2-40B4-BE49-F238E27FC236}">
                <a16:creationId xmlns:a16="http://schemas.microsoft.com/office/drawing/2014/main" id="{5200BC89-8C89-4B0F-83CE-34E78C891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id="{38E64AF3-6EF8-4321-8EF8-4888BBC8FD1C}"/>
              </a:ext>
            </a:extLst>
          </p:cNvPr>
          <p:cNvSpPr>
            <a:spLocks noGrp="1"/>
          </p:cNvSpPr>
          <p:nvPr>
            <p:ph type="dt" sz="half" idx="10"/>
          </p:nvPr>
        </p:nvSpPr>
        <p:spPr/>
        <p:txBody>
          <a:bodyPr/>
          <a:lstStyle/>
          <a:p>
            <a:fld id="{56C9768E-3ED0-4B8D-B51E-50D3C7C50A96}" type="datetimeFigureOut">
              <a:rPr lang="nl-NL" smtClean="0"/>
              <a:t>23-5-2020</a:t>
            </a:fld>
            <a:endParaRPr lang="nl-NL" dirty="0"/>
          </a:p>
        </p:txBody>
      </p:sp>
      <p:sp>
        <p:nvSpPr>
          <p:cNvPr id="5" name="Footer Placeholder 4">
            <a:extLst>
              <a:ext uri="{FF2B5EF4-FFF2-40B4-BE49-F238E27FC236}">
                <a16:creationId xmlns:a16="http://schemas.microsoft.com/office/drawing/2014/main" id="{D51ADDA6-8FEC-4CA9-916D-71145277E214}"/>
              </a:ext>
            </a:extLst>
          </p:cNvPr>
          <p:cNvSpPr>
            <a:spLocks noGrp="1"/>
          </p:cNvSpPr>
          <p:nvPr>
            <p:ph type="ftr" sz="quarter" idx="11"/>
          </p:nvPr>
        </p:nvSpPr>
        <p:spPr/>
        <p:txBody>
          <a:bodyPr/>
          <a:lstStyle/>
          <a:p>
            <a:endParaRPr lang="nl-NL" dirty="0"/>
          </a:p>
        </p:txBody>
      </p:sp>
      <p:sp>
        <p:nvSpPr>
          <p:cNvPr id="6" name="Slide Number Placeholder 5">
            <a:extLst>
              <a:ext uri="{FF2B5EF4-FFF2-40B4-BE49-F238E27FC236}">
                <a16:creationId xmlns:a16="http://schemas.microsoft.com/office/drawing/2014/main" id="{EB975F41-50CC-4CA8-BD23-C610EE414F70}"/>
              </a:ext>
            </a:extLst>
          </p:cNvPr>
          <p:cNvSpPr>
            <a:spLocks noGrp="1"/>
          </p:cNvSpPr>
          <p:nvPr>
            <p:ph type="sldNum" sz="quarter" idx="12"/>
          </p:nvPr>
        </p:nvSpPr>
        <p:spPr/>
        <p:txBody>
          <a:bodyPr/>
          <a:lstStyle/>
          <a:p>
            <a:fld id="{85832770-B982-48A1-8D81-0D063F4D3B58}" type="slidenum">
              <a:rPr lang="nl-NL" smtClean="0"/>
              <a:t>‹#›</a:t>
            </a:fld>
            <a:endParaRPr lang="nl-NL" dirty="0"/>
          </a:p>
        </p:txBody>
      </p:sp>
    </p:spTree>
    <p:extLst>
      <p:ext uri="{BB962C8B-B14F-4D97-AF65-F5344CB8AC3E}">
        <p14:creationId xmlns:p14="http://schemas.microsoft.com/office/powerpoint/2010/main" val="183639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DA32A-A8D0-46BC-A970-A5BE5CB8B364}"/>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95BDAD47-DB33-4F40-8FDA-0868E8AD23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628B3EC7-9DDA-4710-A7D3-CF5CDE97F5FF}"/>
              </a:ext>
            </a:extLst>
          </p:cNvPr>
          <p:cNvSpPr>
            <a:spLocks noGrp="1"/>
          </p:cNvSpPr>
          <p:nvPr>
            <p:ph type="dt" sz="half" idx="10"/>
          </p:nvPr>
        </p:nvSpPr>
        <p:spPr/>
        <p:txBody>
          <a:bodyPr/>
          <a:lstStyle/>
          <a:p>
            <a:fld id="{56C9768E-3ED0-4B8D-B51E-50D3C7C50A96}" type="datetimeFigureOut">
              <a:rPr lang="nl-NL" smtClean="0"/>
              <a:t>23-5-2020</a:t>
            </a:fld>
            <a:endParaRPr lang="nl-NL" dirty="0"/>
          </a:p>
        </p:txBody>
      </p:sp>
      <p:sp>
        <p:nvSpPr>
          <p:cNvPr id="5" name="Footer Placeholder 4">
            <a:extLst>
              <a:ext uri="{FF2B5EF4-FFF2-40B4-BE49-F238E27FC236}">
                <a16:creationId xmlns:a16="http://schemas.microsoft.com/office/drawing/2014/main" id="{97787EB1-F123-4CA1-9207-4DD457857AD5}"/>
              </a:ext>
            </a:extLst>
          </p:cNvPr>
          <p:cNvSpPr>
            <a:spLocks noGrp="1"/>
          </p:cNvSpPr>
          <p:nvPr>
            <p:ph type="ftr" sz="quarter" idx="11"/>
          </p:nvPr>
        </p:nvSpPr>
        <p:spPr/>
        <p:txBody>
          <a:bodyPr/>
          <a:lstStyle/>
          <a:p>
            <a:endParaRPr lang="nl-NL" dirty="0"/>
          </a:p>
        </p:txBody>
      </p:sp>
      <p:sp>
        <p:nvSpPr>
          <p:cNvPr id="6" name="Slide Number Placeholder 5">
            <a:extLst>
              <a:ext uri="{FF2B5EF4-FFF2-40B4-BE49-F238E27FC236}">
                <a16:creationId xmlns:a16="http://schemas.microsoft.com/office/drawing/2014/main" id="{F05983CB-76ED-4F77-9607-EAB1551A1D99}"/>
              </a:ext>
            </a:extLst>
          </p:cNvPr>
          <p:cNvSpPr>
            <a:spLocks noGrp="1"/>
          </p:cNvSpPr>
          <p:nvPr>
            <p:ph type="sldNum" sz="quarter" idx="12"/>
          </p:nvPr>
        </p:nvSpPr>
        <p:spPr/>
        <p:txBody>
          <a:bodyPr/>
          <a:lstStyle/>
          <a:p>
            <a:fld id="{85832770-B982-48A1-8D81-0D063F4D3B58}" type="slidenum">
              <a:rPr lang="nl-NL" smtClean="0"/>
              <a:t>‹#›</a:t>
            </a:fld>
            <a:endParaRPr lang="nl-NL" dirty="0"/>
          </a:p>
        </p:txBody>
      </p:sp>
    </p:spTree>
    <p:extLst>
      <p:ext uri="{BB962C8B-B14F-4D97-AF65-F5344CB8AC3E}">
        <p14:creationId xmlns:p14="http://schemas.microsoft.com/office/powerpoint/2010/main" val="130667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75D427-E8F5-433D-8582-7262D098B8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7A4ED394-65D3-4561-9D69-3670A4F6FC1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54658773-961D-427B-A323-4ADA96171ED5}"/>
              </a:ext>
            </a:extLst>
          </p:cNvPr>
          <p:cNvSpPr>
            <a:spLocks noGrp="1"/>
          </p:cNvSpPr>
          <p:nvPr>
            <p:ph type="dt" sz="half" idx="10"/>
          </p:nvPr>
        </p:nvSpPr>
        <p:spPr/>
        <p:txBody>
          <a:bodyPr/>
          <a:lstStyle/>
          <a:p>
            <a:fld id="{56C9768E-3ED0-4B8D-B51E-50D3C7C50A96}" type="datetimeFigureOut">
              <a:rPr lang="nl-NL" smtClean="0"/>
              <a:t>23-5-2020</a:t>
            </a:fld>
            <a:endParaRPr lang="nl-NL" dirty="0"/>
          </a:p>
        </p:txBody>
      </p:sp>
      <p:sp>
        <p:nvSpPr>
          <p:cNvPr id="5" name="Footer Placeholder 4">
            <a:extLst>
              <a:ext uri="{FF2B5EF4-FFF2-40B4-BE49-F238E27FC236}">
                <a16:creationId xmlns:a16="http://schemas.microsoft.com/office/drawing/2014/main" id="{F714EF4C-6402-41DB-8D4C-E3612C5DD14D}"/>
              </a:ext>
            </a:extLst>
          </p:cNvPr>
          <p:cNvSpPr>
            <a:spLocks noGrp="1"/>
          </p:cNvSpPr>
          <p:nvPr>
            <p:ph type="ftr" sz="quarter" idx="11"/>
          </p:nvPr>
        </p:nvSpPr>
        <p:spPr/>
        <p:txBody>
          <a:bodyPr/>
          <a:lstStyle/>
          <a:p>
            <a:endParaRPr lang="nl-NL" dirty="0"/>
          </a:p>
        </p:txBody>
      </p:sp>
      <p:sp>
        <p:nvSpPr>
          <p:cNvPr id="6" name="Slide Number Placeholder 5">
            <a:extLst>
              <a:ext uri="{FF2B5EF4-FFF2-40B4-BE49-F238E27FC236}">
                <a16:creationId xmlns:a16="http://schemas.microsoft.com/office/drawing/2014/main" id="{5838CAE6-CC18-4819-A2FE-02650DAF7DAC}"/>
              </a:ext>
            </a:extLst>
          </p:cNvPr>
          <p:cNvSpPr>
            <a:spLocks noGrp="1"/>
          </p:cNvSpPr>
          <p:nvPr>
            <p:ph type="sldNum" sz="quarter" idx="12"/>
          </p:nvPr>
        </p:nvSpPr>
        <p:spPr/>
        <p:txBody>
          <a:bodyPr/>
          <a:lstStyle/>
          <a:p>
            <a:fld id="{85832770-B982-48A1-8D81-0D063F4D3B58}" type="slidenum">
              <a:rPr lang="nl-NL" smtClean="0"/>
              <a:t>‹#›</a:t>
            </a:fld>
            <a:endParaRPr lang="nl-NL" dirty="0"/>
          </a:p>
        </p:txBody>
      </p:sp>
    </p:spTree>
    <p:extLst>
      <p:ext uri="{BB962C8B-B14F-4D97-AF65-F5344CB8AC3E}">
        <p14:creationId xmlns:p14="http://schemas.microsoft.com/office/powerpoint/2010/main" val="17436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9F50C-5C37-42ED-B46F-7153D65B637A}"/>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6225952F-DEE1-4FAE-8935-4F60550325A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069B971C-53E3-44B3-B740-4F749F6C12F0}"/>
              </a:ext>
            </a:extLst>
          </p:cNvPr>
          <p:cNvSpPr>
            <a:spLocks noGrp="1"/>
          </p:cNvSpPr>
          <p:nvPr>
            <p:ph type="dt" sz="half" idx="10"/>
          </p:nvPr>
        </p:nvSpPr>
        <p:spPr/>
        <p:txBody>
          <a:bodyPr/>
          <a:lstStyle/>
          <a:p>
            <a:fld id="{56C9768E-3ED0-4B8D-B51E-50D3C7C50A96}" type="datetimeFigureOut">
              <a:rPr lang="nl-NL" smtClean="0"/>
              <a:t>23-5-2020</a:t>
            </a:fld>
            <a:endParaRPr lang="nl-NL" dirty="0"/>
          </a:p>
        </p:txBody>
      </p:sp>
      <p:sp>
        <p:nvSpPr>
          <p:cNvPr id="5" name="Footer Placeholder 4">
            <a:extLst>
              <a:ext uri="{FF2B5EF4-FFF2-40B4-BE49-F238E27FC236}">
                <a16:creationId xmlns:a16="http://schemas.microsoft.com/office/drawing/2014/main" id="{2401E6B7-29F4-485D-91A0-3FCFA89716C3}"/>
              </a:ext>
            </a:extLst>
          </p:cNvPr>
          <p:cNvSpPr>
            <a:spLocks noGrp="1"/>
          </p:cNvSpPr>
          <p:nvPr>
            <p:ph type="ftr" sz="quarter" idx="11"/>
          </p:nvPr>
        </p:nvSpPr>
        <p:spPr/>
        <p:txBody>
          <a:bodyPr/>
          <a:lstStyle/>
          <a:p>
            <a:endParaRPr lang="nl-NL" dirty="0"/>
          </a:p>
        </p:txBody>
      </p:sp>
      <p:sp>
        <p:nvSpPr>
          <p:cNvPr id="6" name="Slide Number Placeholder 5">
            <a:extLst>
              <a:ext uri="{FF2B5EF4-FFF2-40B4-BE49-F238E27FC236}">
                <a16:creationId xmlns:a16="http://schemas.microsoft.com/office/drawing/2014/main" id="{B6181518-6B68-46C8-BF06-5B539562621E}"/>
              </a:ext>
            </a:extLst>
          </p:cNvPr>
          <p:cNvSpPr>
            <a:spLocks noGrp="1"/>
          </p:cNvSpPr>
          <p:nvPr>
            <p:ph type="sldNum" sz="quarter" idx="12"/>
          </p:nvPr>
        </p:nvSpPr>
        <p:spPr/>
        <p:txBody>
          <a:bodyPr/>
          <a:lstStyle/>
          <a:p>
            <a:fld id="{85832770-B982-48A1-8D81-0D063F4D3B58}" type="slidenum">
              <a:rPr lang="nl-NL" smtClean="0"/>
              <a:t>‹#›</a:t>
            </a:fld>
            <a:endParaRPr lang="nl-NL" dirty="0"/>
          </a:p>
        </p:txBody>
      </p:sp>
    </p:spTree>
    <p:extLst>
      <p:ext uri="{BB962C8B-B14F-4D97-AF65-F5344CB8AC3E}">
        <p14:creationId xmlns:p14="http://schemas.microsoft.com/office/powerpoint/2010/main" val="20366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6D1F4-3769-469F-9E31-E39B47EF45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id="{67F0A76D-A138-400F-A5D3-9B9C87606F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396414-F5DB-4D65-A664-438E199F1088}"/>
              </a:ext>
            </a:extLst>
          </p:cNvPr>
          <p:cNvSpPr>
            <a:spLocks noGrp="1"/>
          </p:cNvSpPr>
          <p:nvPr>
            <p:ph type="dt" sz="half" idx="10"/>
          </p:nvPr>
        </p:nvSpPr>
        <p:spPr/>
        <p:txBody>
          <a:bodyPr/>
          <a:lstStyle/>
          <a:p>
            <a:fld id="{56C9768E-3ED0-4B8D-B51E-50D3C7C50A96}" type="datetimeFigureOut">
              <a:rPr lang="nl-NL" smtClean="0"/>
              <a:t>23-5-2020</a:t>
            </a:fld>
            <a:endParaRPr lang="nl-NL" dirty="0"/>
          </a:p>
        </p:txBody>
      </p:sp>
      <p:sp>
        <p:nvSpPr>
          <p:cNvPr id="5" name="Footer Placeholder 4">
            <a:extLst>
              <a:ext uri="{FF2B5EF4-FFF2-40B4-BE49-F238E27FC236}">
                <a16:creationId xmlns:a16="http://schemas.microsoft.com/office/drawing/2014/main" id="{E5D589ED-C5AC-4D74-BCB9-2BF4B8A9807F}"/>
              </a:ext>
            </a:extLst>
          </p:cNvPr>
          <p:cNvSpPr>
            <a:spLocks noGrp="1"/>
          </p:cNvSpPr>
          <p:nvPr>
            <p:ph type="ftr" sz="quarter" idx="11"/>
          </p:nvPr>
        </p:nvSpPr>
        <p:spPr/>
        <p:txBody>
          <a:bodyPr/>
          <a:lstStyle/>
          <a:p>
            <a:endParaRPr lang="nl-NL" dirty="0"/>
          </a:p>
        </p:txBody>
      </p:sp>
      <p:sp>
        <p:nvSpPr>
          <p:cNvPr id="6" name="Slide Number Placeholder 5">
            <a:extLst>
              <a:ext uri="{FF2B5EF4-FFF2-40B4-BE49-F238E27FC236}">
                <a16:creationId xmlns:a16="http://schemas.microsoft.com/office/drawing/2014/main" id="{BC1F27F0-D0F1-4DB5-81EB-8D256532EB81}"/>
              </a:ext>
            </a:extLst>
          </p:cNvPr>
          <p:cNvSpPr>
            <a:spLocks noGrp="1"/>
          </p:cNvSpPr>
          <p:nvPr>
            <p:ph type="sldNum" sz="quarter" idx="12"/>
          </p:nvPr>
        </p:nvSpPr>
        <p:spPr/>
        <p:txBody>
          <a:bodyPr/>
          <a:lstStyle/>
          <a:p>
            <a:fld id="{85832770-B982-48A1-8D81-0D063F4D3B58}" type="slidenum">
              <a:rPr lang="nl-NL" smtClean="0"/>
              <a:t>‹#›</a:t>
            </a:fld>
            <a:endParaRPr lang="nl-NL" dirty="0"/>
          </a:p>
        </p:txBody>
      </p:sp>
    </p:spTree>
    <p:extLst>
      <p:ext uri="{BB962C8B-B14F-4D97-AF65-F5344CB8AC3E}">
        <p14:creationId xmlns:p14="http://schemas.microsoft.com/office/powerpoint/2010/main" val="263633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7318D-CBF6-4638-A4AE-542723CD8B4F}"/>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5ECB177C-C842-4D7D-9B6B-8AF04CF7EBE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id="{F82CD52D-48A0-4F38-B7FF-D3019E058A7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id="{50373ECD-D82E-43A8-9E34-A9FFF1A04EDB}"/>
              </a:ext>
            </a:extLst>
          </p:cNvPr>
          <p:cNvSpPr>
            <a:spLocks noGrp="1"/>
          </p:cNvSpPr>
          <p:nvPr>
            <p:ph type="dt" sz="half" idx="10"/>
          </p:nvPr>
        </p:nvSpPr>
        <p:spPr/>
        <p:txBody>
          <a:bodyPr/>
          <a:lstStyle/>
          <a:p>
            <a:fld id="{56C9768E-3ED0-4B8D-B51E-50D3C7C50A96}" type="datetimeFigureOut">
              <a:rPr lang="nl-NL" smtClean="0"/>
              <a:t>23-5-2020</a:t>
            </a:fld>
            <a:endParaRPr lang="nl-NL" dirty="0"/>
          </a:p>
        </p:txBody>
      </p:sp>
      <p:sp>
        <p:nvSpPr>
          <p:cNvPr id="6" name="Footer Placeholder 5">
            <a:extLst>
              <a:ext uri="{FF2B5EF4-FFF2-40B4-BE49-F238E27FC236}">
                <a16:creationId xmlns:a16="http://schemas.microsoft.com/office/drawing/2014/main" id="{85CD936A-BCDC-406E-819D-978020BAA39E}"/>
              </a:ext>
            </a:extLst>
          </p:cNvPr>
          <p:cNvSpPr>
            <a:spLocks noGrp="1"/>
          </p:cNvSpPr>
          <p:nvPr>
            <p:ph type="ftr" sz="quarter" idx="11"/>
          </p:nvPr>
        </p:nvSpPr>
        <p:spPr/>
        <p:txBody>
          <a:bodyPr/>
          <a:lstStyle/>
          <a:p>
            <a:endParaRPr lang="nl-NL" dirty="0"/>
          </a:p>
        </p:txBody>
      </p:sp>
      <p:sp>
        <p:nvSpPr>
          <p:cNvPr id="7" name="Slide Number Placeholder 6">
            <a:extLst>
              <a:ext uri="{FF2B5EF4-FFF2-40B4-BE49-F238E27FC236}">
                <a16:creationId xmlns:a16="http://schemas.microsoft.com/office/drawing/2014/main" id="{B0CE16F6-01B8-4CD0-8F8E-E6156797E1C0}"/>
              </a:ext>
            </a:extLst>
          </p:cNvPr>
          <p:cNvSpPr>
            <a:spLocks noGrp="1"/>
          </p:cNvSpPr>
          <p:nvPr>
            <p:ph type="sldNum" sz="quarter" idx="12"/>
          </p:nvPr>
        </p:nvSpPr>
        <p:spPr/>
        <p:txBody>
          <a:bodyPr/>
          <a:lstStyle/>
          <a:p>
            <a:fld id="{85832770-B982-48A1-8D81-0D063F4D3B58}" type="slidenum">
              <a:rPr lang="nl-NL" smtClean="0"/>
              <a:t>‹#›</a:t>
            </a:fld>
            <a:endParaRPr lang="nl-NL" dirty="0"/>
          </a:p>
        </p:txBody>
      </p:sp>
    </p:spTree>
    <p:extLst>
      <p:ext uri="{BB962C8B-B14F-4D97-AF65-F5344CB8AC3E}">
        <p14:creationId xmlns:p14="http://schemas.microsoft.com/office/powerpoint/2010/main" val="3688381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CAB4-8BA1-4D93-9403-6421A0BA030F}"/>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id="{8F46A005-22BD-44FF-9826-1403BB2C3B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5BCCA4-06FA-4FD4-A128-0FB7356EF2D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id="{39431777-F969-4404-80E4-40E357B090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8456B64-7DB4-419E-8540-FFE6B62179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id="{15FB8D0A-C29D-4864-9E9E-BE67C809A5B5}"/>
              </a:ext>
            </a:extLst>
          </p:cNvPr>
          <p:cNvSpPr>
            <a:spLocks noGrp="1"/>
          </p:cNvSpPr>
          <p:nvPr>
            <p:ph type="dt" sz="half" idx="10"/>
          </p:nvPr>
        </p:nvSpPr>
        <p:spPr/>
        <p:txBody>
          <a:bodyPr/>
          <a:lstStyle/>
          <a:p>
            <a:fld id="{56C9768E-3ED0-4B8D-B51E-50D3C7C50A96}" type="datetimeFigureOut">
              <a:rPr lang="nl-NL" smtClean="0"/>
              <a:t>23-5-2020</a:t>
            </a:fld>
            <a:endParaRPr lang="nl-NL" dirty="0"/>
          </a:p>
        </p:txBody>
      </p:sp>
      <p:sp>
        <p:nvSpPr>
          <p:cNvPr id="8" name="Footer Placeholder 7">
            <a:extLst>
              <a:ext uri="{FF2B5EF4-FFF2-40B4-BE49-F238E27FC236}">
                <a16:creationId xmlns:a16="http://schemas.microsoft.com/office/drawing/2014/main" id="{1FFD25E7-A56F-47A5-9F04-D2C817CABDC5}"/>
              </a:ext>
            </a:extLst>
          </p:cNvPr>
          <p:cNvSpPr>
            <a:spLocks noGrp="1"/>
          </p:cNvSpPr>
          <p:nvPr>
            <p:ph type="ftr" sz="quarter" idx="11"/>
          </p:nvPr>
        </p:nvSpPr>
        <p:spPr/>
        <p:txBody>
          <a:bodyPr/>
          <a:lstStyle/>
          <a:p>
            <a:endParaRPr lang="nl-NL" dirty="0"/>
          </a:p>
        </p:txBody>
      </p:sp>
      <p:sp>
        <p:nvSpPr>
          <p:cNvPr id="9" name="Slide Number Placeholder 8">
            <a:extLst>
              <a:ext uri="{FF2B5EF4-FFF2-40B4-BE49-F238E27FC236}">
                <a16:creationId xmlns:a16="http://schemas.microsoft.com/office/drawing/2014/main" id="{89124DA4-A6EC-4358-AE1B-B6AA78C2CD50}"/>
              </a:ext>
            </a:extLst>
          </p:cNvPr>
          <p:cNvSpPr>
            <a:spLocks noGrp="1"/>
          </p:cNvSpPr>
          <p:nvPr>
            <p:ph type="sldNum" sz="quarter" idx="12"/>
          </p:nvPr>
        </p:nvSpPr>
        <p:spPr/>
        <p:txBody>
          <a:bodyPr/>
          <a:lstStyle/>
          <a:p>
            <a:fld id="{85832770-B982-48A1-8D81-0D063F4D3B58}" type="slidenum">
              <a:rPr lang="nl-NL" smtClean="0"/>
              <a:t>‹#›</a:t>
            </a:fld>
            <a:endParaRPr lang="nl-NL" dirty="0"/>
          </a:p>
        </p:txBody>
      </p:sp>
    </p:spTree>
    <p:extLst>
      <p:ext uri="{BB962C8B-B14F-4D97-AF65-F5344CB8AC3E}">
        <p14:creationId xmlns:p14="http://schemas.microsoft.com/office/powerpoint/2010/main" val="1745245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C272B-F2E3-48E4-8675-CEB745D9E264}"/>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id="{F50EC17D-1578-4595-A6C1-983C4FC7628B}"/>
              </a:ext>
            </a:extLst>
          </p:cNvPr>
          <p:cNvSpPr>
            <a:spLocks noGrp="1"/>
          </p:cNvSpPr>
          <p:nvPr>
            <p:ph type="dt" sz="half" idx="10"/>
          </p:nvPr>
        </p:nvSpPr>
        <p:spPr/>
        <p:txBody>
          <a:bodyPr/>
          <a:lstStyle/>
          <a:p>
            <a:fld id="{56C9768E-3ED0-4B8D-B51E-50D3C7C50A96}" type="datetimeFigureOut">
              <a:rPr lang="nl-NL" smtClean="0"/>
              <a:t>23-5-2020</a:t>
            </a:fld>
            <a:endParaRPr lang="nl-NL" dirty="0"/>
          </a:p>
        </p:txBody>
      </p:sp>
      <p:sp>
        <p:nvSpPr>
          <p:cNvPr id="4" name="Footer Placeholder 3">
            <a:extLst>
              <a:ext uri="{FF2B5EF4-FFF2-40B4-BE49-F238E27FC236}">
                <a16:creationId xmlns:a16="http://schemas.microsoft.com/office/drawing/2014/main" id="{4C66E6F0-90CE-4597-8F72-DF6DF7D0B4CC}"/>
              </a:ext>
            </a:extLst>
          </p:cNvPr>
          <p:cNvSpPr>
            <a:spLocks noGrp="1"/>
          </p:cNvSpPr>
          <p:nvPr>
            <p:ph type="ftr" sz="quarter" idx="11"/>
          </p:nvPr>
        </p:nvSpPr>
        <p:spPr/>
        <p:txBody>
          <a:bodyPr/>
          <a:lstStyle/>
          <a:p>
            <a:endParaRPr lang="nl-NL" dirty="0"/>
          </a:p>
        </p:txBody>
      </p:sp>
      <p:sp>
        <p:nvSpPr>
          <p:cNvPr id="5" name="Slide Number Placeholder 4">
            <a:extLst>
              <a:ext uri="{FF2B5EF4-FFF2-40B4-BE49-F238E27FC236}">
                <a16:creationId xmlns:a16="http://schemas.microsoft.com/office/drawing/2014/main" id="{8C6FAF86-D815-4DA7-997E-650690BD9EC5}"/>
              </a:ext>
            </a:extLst>
          </p:cNvPr>
          <p:cNvSpPr>
            <a:spLocks noGrp="1"/>
          </p:cNvSpPr>
          <p:nvPr>
            <p:ph type="sldNum" sz="quarter" idx="12"/>
          </p:nvPr>
        </p:nvSpPr>
        <p:spPr/>
        <p:txBody>
          <a:bodyPr/>
          <a:lstStyle/>
          <a:p>
            <a:fld id="{85832770-B982-48A1-8D81-0D063F4D3B58}" type="slidenum">
              <a:rPr lang="nl-NL" smtClean="0"/>
              <a:t>‹#›</a:t>
            </a:fld>
            <a:endParaRPr lang="nl-NL" dirty="0"/>
          </a:p>
        </p:txBody>
      </p:sp>
    </p:spTree>
    <p:extLst>
      <p:ext uri="{BB962C8B-B14F-4D97-AF65-F5344CB8AC3E}">
        <p14:creationId xmlns:p14="http://schemas.microsoft.com/office/powerpoint/2010/main" val="2365638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37DC04-312C-4660-9BC8-9B19A309793C}"/>
              </a:ext>
            </a:extLst>
          </p:cNvPr>
          <p:cNvSpPr>
            <a:spLocks noGrp="1"/>
          </p:cNvSpPr>
          <p:nvPr>
            <p:ph type="dt" sz="half" idx="10"/>
          </p:nvPr>
        </p:nvSpPr>
        <p:spPr/>
        <p:txBody>
          <a:bodyPr/>
          <a:lstStyle/>
          <a:p>
            <a:fld id="{56C9768E-3ED0-4B8D-B51E-50D3C7C50A96}" type="datetimeFigureOut">
              <a:rPr lang="nl-NL" smtClean="0"/>
              <a:t>23-5-2020</a:t>
            </a:fld>
            <a:endParaRPr lang="nl-NL" dirty="0"/>
          </a:p>
        </p:txBody>
      </p:sp>
      <p:sp>
        <p:nvSpPr>
          <p:cNvPr id="3" name="Footer Placeholder 2">
            <a:extLst>
              <a:ext uri="{FF2B5EF4-FFF2-40B4-BE49-F238E27FC236}">
                <a16:creationId xmlns:a16="http://schemas.microsoft.com/office/drawing/2014/main" id="{1977BD4A-6F8F-4F66-B256-A913B5E07C2A}"/>
              </a:ext>
            </a:extLst>
          </p:cNvPr>
          <p:cNvSpPr>
            <a:spLocks noGrp="1"/>
          </p:cNvSpPr>
          <p:nvPr>
            <p:ph type="ftr" sz="quarter" idx="11"/>
          </p:nvPr>
        </p:nvSpPr>
        <p:spPr/>
        <p:txBody>
          <a:bodyPr/>
          <a:lstStyle/>
          <a:p>
            <a:endParaRPr lang="nl-NL" dirty="0"/>
          </a:p>
        </p:txBody>
      </p:sp>
      <p:sp>
        <p:nvSpPr>
          <p:cNvPr id="4" name="Slide Number Placeholder 3">
            <a:extLst>
              <a:ext uri="{FF2B5EF4-FFF2-40B4-BE49-F238E27FC236}">
                <a16:creationId xmlns:a16="http://schemas.microsoft.com/office/drawing/2014/main" id="{9F598383-4153-482E-BD8F-2940165B640A}"/>
              </a:ext>
            </a:extLst>
          </p:cNvPr>
          <p:cNvSpPr>
            <a:spLocks noGrp="1"/>
          </p:cNvSpPr>
          <p:nvPr>
            <p:ph type="sldNum" sz="quarter" idx="12"/>
          </p:nvPr>
        </p:nvSpPr>
        <p:spPr/>
        <p:txBody>
          <a:bodyPr/>
          <a:lstStyle/>
          <a:p>
            <a:fld id="{85832770-B982-48A1-8D81-0D063F4D3B58}" type="slidenum">
              <a:rPr lang="nl-NL" smtClean="0"/>
              <a:t>‹#›</a:t>
            </a:fld>
            <a:endParaRPr lang="nl-NL" dirty="0"/>
          </a:p>
        </p:txBody>
      </p:sp>
    </p:spTree>
    <p:extLst>
      <p:ext uri="{BB962C8B-B14F-4D97-AF65-F5344CB8AC3E}">
        <p14:creationId xmlns:p14="http://schemas.microsoft.com/office/powerpoint/2010/main" val="479727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7DEB8-D2AE-439C-88AA-68E75D8203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id="{9F00DB17-D8A4-4A7F-866D-63483C85D0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id="{B0F4F07E-4942-4037-B098-B4B03B56C5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123144-0651-4688-B430-375927533D82}"/>
              </a:ext>
            </a:extLst>
          </p:cNvPr>
          <p:cNvSpPr>
            <a:spLocks noGrp="1"/>
          </p:cNvSpPr>
          <p:nvPr>
            <p:ph type="dt" sz="half" idx="10"/>
          </p:nvPr>
        </p:nvSpPr>
        <p:spPr/>
        <p:txBody>
          <a:bodyPr/>
          <a:lstStyle/>
          <a:p>
            <a:fld id="{56C9768E-3ED0-4B8D-B51E-50D3C7C50A96}" type="datetimeFigureOut">
              <a:rPr lang="nl-NL" smtClean="0"/>
              <a:t>23-5-2020</a:t>
            </a:fld>
            <a:endParaRPr lang="nl-NL" dirty="0"/>
          </a:p>
        </p:txBody>
      </p:sp>
      <p:sp>
        <p:nvSpPr>
          <p:cNvPr id="6" name="Footer Placeholder 5">
            <a:extLst>
              <a:ext uri="{FF2B5EF4-FFF2-40B4-BE49-F238E27FC236}">
                <a16:creationId xmlns:a16="http://schemas.microsoft.com/office/drawing/2014/main" id="{9127DA50-ED4C-4B5C-954F-8B94F29CD50E}"/>
              </a:ext>
            </a:extLst>
          </p:cNvPr>
          <p:cNvSpPr>
            <a:spLocks noGrp="1"/>
          </p:cNvSpPr>
          <p:nvPr>
            <p:ph type="ftr" sz="quarter" idx="11"/>
          </p:nvPr>
        </p:nvSpPr>
        <p:spPr/>
        <p:txBody>
          <a:bodyPr/>
          <a:lstStyle/>
          <a:p>
            <a:endParaRPr lang="nl-NL" dirty="0"/>
          </a:p>
        </p:txBody>
      </p:sp>
      <p:sp>
        <p:nvSpPr>
          <p:cNvPr id="7" name="Slide Number Placeholder 6">
            <a:extLst>
              <a:ext uri="{FF2B5EF4-FFF2-40B4-BE49-F238E27FC236}">
                <a16:creationId xmlns:a16="http://schemas.microsoft.com/office/drawing/2014/main" id="{5146897B-3280-4F73-BD7E-9832D14D0294}"/>
              </a:ext>
            </a:extLst>
          </p:cNvPr>
          <p:cNvSpPr>
            <a:spLocks noGrp="1"/>
          </p:cNvSpPr>
          <p:nvPr>
            <p:ph type="sldNum" sz="quarter" idx="12"/>
          </p:nvPr>
        </p:nvSpPr>
        <p:spPr/>
        <p:txBody>
          <a:bodyPr/>
          <a:lstStyle/>
          <a:p>
            <a:fld id="{85832770-B982-48A1-8D81-0D063F4D3B58}" type="slidenum">
              <a:rPr lang="nl-NL" smtClean="0"/>
              <a:t>‹#›</a:t>
            </a:fld>
            <a:endParaRPr lang="nl-NL" dirty="0"/>
          </a:p>
        </p:txBody>
      </p:sp>
    </p:spTree>
    <p:extLst>
      <p:ext uri="{BB962C8B-B14F-4D97-AF65-F5344CB8AC3E}">
        <p14:creationId xmlns:p14="http://schemas.microsoft.com/office/powerpoint/2010/main" val="2285662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F7109-D97D-43F7-8BD6-435EAE9D8B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id="{DC75296F-880A-4209-A41C-7E1F819FCD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ext Placeholder 3">
            <a:extLst>
              <a:ext uri="{FF2B5EF4-FFF2-40B4-BE49-F238E27FC236}">
                <a16:creationId xmlns:a16="http://schemas.microsoft.com/office/drawing/2014/main" id="{20C481F6-B0E8-469F-9C84-42BBE7BD2C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0D28F6A-2008-41AE-A12C-87E7164C5A49}"/>
              </a:ext>
            </a:extLst>
          </p:cNvPr>
          <p:cNvSpPr>
            <a:spLocks noGrp="1"/>
          </p:cNvSpPr>
          <p:nvPr>
            <p:ph type="dt" sz="half" idx="10"/>
          </p:nvPr>
        </p:nvSpPr>
        <p:spPr/>
        <p:txBody>
          <a:bodyPr/>
          <a:lstStyle/>
          <a:p>
            <a:fld id="{56C9768E-3ED0-4B8D-B51E-50D3C7C50A96}" type="datetimeFigureOut">
              <a:rPr lang="nl-NL" smtClean="0"/>
              <a:t>23-5-2020</a:t>
            </a:fld>
            <a:endParaRPr lang="nl-NL" dirty="0"/>
          </a:p>
        </p:txBody>
      </p:sp>
      <p:sp>
        <p:nvSpPr>
          <p:cNvPr id="6" name="Footer Placeholder 5">
            <a:extLst>
              <a:ext uri="{FF2B5EF4-FFF2-40B4-BE49-F238E27FC236}">
                <a16:creationId xmlns:a16="http://schemas.microsoft.com/office/drawing/2014/main" id="{63237E05-0246-4F28-A3F1-43B4805CC967}"/>
              </a:ext>
            </a:extLst>
          </p:cNvPr>
          <p:cNvSpPr>
            <a:spLocks noGrp="1"/>
          </p:cNvSpPr>
          <p:nvPr>
            <p:ph type="ftr" sz="quarter" idx="11"/>
          </p:nvPr>
        </p:nvSpPr>
        <p:spPr/>
        <p:txBody>
          <a:bodyPr/>
          <a:lstStyle/>
          <a:p>
            <a:endParaRPr lang="nl-NL" dirty="0"/>
          </a:p>
        </p:txBody>
      </p:sp>
      <p:sp>
        <p:nvSpPr>
          <p:cNvPr id="7" name="Slide Number Placeholder 6">
            <a:extLst>
              <a:ext uri="{FF2B5EF4-FFF2-40B4-BE49-F238E27FC236}">
                <a16:creationId xmlns:a16="http://schemas.microsoft.com/office/drawing/2014/main" id="{6B6AFB66-005A-4871-BA61-61ECAF2BFDCC}"/>
              </a:ext>
            </a:extLst>
          </p:cNvPr>
          <p:cNvSpPr>
            <a:spLocks noGrp="1"/>
          </p:cNvSpPr>
          <p:nvPr>
            <p:ph type="sldNum" sz="quarter" idx="12"/>
          </p:nvPr>
        </p:nvSpPr>
        <p:spPr/>
        <p:txBody>
          <a:bodyPr/>
          <a:lstStyle/>
          <a:p>
            <a:fld id="{85832770-B982-48A1-8D81-0D063F4D3B58}" type="slidenum">
              <a:rPr lang="nl-NL" smtClean="0"/>
              <a:t>‹#›</a:t>
            </a:fld>
            <a:endParaRPr lang="nl-NL" dirty="0"/>
          </a:p>
        </p:txBody>
      </p:sp>
    </p:spTree>
    <p:extLst>
      <p:ext uri="{BB962C8B-B14F-4D97-AF65-F5344CB8AC3E}">
        <p14:creationId xmlns:p14="http://schemas.microsoft.com/office/powerpoint/2010/main" val="369656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8C1F29-5A8B-4995-B5CF-8B19683291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id="{FC96DAA1-644B-4650-8D90-303C0F5D8A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C494EA12-F32D-4717-9E7C-FB1BD3CA86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9768E-3ED0-4B8D-B51E-50D3C7C50A96}" type="datetimeFigureOut">
              <a:rPr lang="nl-NL" smtClean="0"/>
              <a:t>23-5-2020</a:t>
            </a:fld>
            <a:endParaRPr lang="nl-NL" dirty="0"/>
          </a:p>
        </p:txBody>
      </p:sp>
      <p:sp>
        <p:nvSpPr>
          <p:cNvPr id="5" name="Footer Placeholder 4">
            <a:extLst>
              <a:ext uri="{FF2B5EF4-FFF2-40B4-BE49-F238E27FC236}">
                <a16:creationId xmlns:a16="http://schemas.microsoft.com/office/drawing/2014/main" id="{E766A439-1849-4AC7-98CB-94C7C2606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Slide Number Placeholder 5">
            <a:extLst>
              <a:ext uri="{FF2B5EF4-FFF2-40B4-BE49-F238E27FC236}">
                <a16:creationId xmlns:a16="http://schemas.microsoft.com/office/drawing/2014/main" id="{9903961B-2CBD-46E3-8D3C-EF60CAE80C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32770-B982-48A1-8D81-0D063F4D3B58}" type="slidenum">
              <a:rPr lang="nl-NL" smtClean="0"/>
              <a:t>‹#›</a:t>
            </a:fld>
            <a:endParaRPr lang="nl-NL" dirty="0"/>
          </a:p>
        </p:txBody>
      </p:sp>
    </p:spTree>
    <p:extLst>
      <p:ext uri="{BB962C8B-B14F-4D97-AF65-F5344CB8AC3E}">
        <p14:creationId xmlns:p14="http://schemas.microsoft.com/office/powerpoint/2010/main" val="3539665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secretaris.vremdijck@gmail.com"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entrumveiligesport.nl/" TargetMode="Externa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youtu.be/Lm8LfDZBaRc"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0" y="0"/>
            <a:ext cx="12192000" cy="37465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nl-NL" dirty="0"/>
          </a:p>
        </p:txBody>
      </p:sp>
      <p:sp>
        <p:nvSpPr>
          <p:cNvPr id="8" name="Title 1">
            <a:extLst>
              <a:ext uri="{FF2B5EF4-FFF2-40B4-BE49-F238E27FC236}">
                <a16:creationId xmlns:a16="http://schemas.microsoft.com/office/drawing/2014/main" id="{64CC9C25-7393-4E5B-9B51-35FFE1E2C0EB}"/>
              </a:ext>
            </a:extLst>
          </p:cNvPr>
          <p:cNvSpPr>
            <a:spLocks noGrp="1"/>
          </p:cNvSpPr>
          <p:nvPr>
            <p:ph type="ctrTitle"/>
          </p:nvPr>
        </p:nvSpPr>
        <p:spPr>
          <a:xfrm>
            <a:off x="723900" y="1181100"/>
            <a:ext cx="10160000" cy="2387599"/>
          </a:xfrm>
        </p:spPr>
        <p:txBody>
          <a:bodyPr>
            <a:noAutofit/>
          </a:bodyPr>
          <a:lstStyle/>
          <a:p>
            <a:pPr algn="l"/>
            <a:r>
              <a:rPr lang="nl-NL" sz="4800" b="1" dirty="0">
                <a:solidFill>
                  <a:srgbClr val="14A0DD"/>
                </a:solidFill>
                <a:latin typeface="+mn-lt"/>
              </a:rPr>
              <a:t>Preventie </a:t>
            </a:r>
            <a:r>
              <a:rPr lang="nl-NL" sz="4800" b="1" dirty="0">
                <a:solidFill>
                  <a:srgbClr val="14A0DD"/>
                </a:solidFill>
              </a:rPr>
              <a:t>van</a:t>
            </a:r>
            <a:r>
              <a:rPr lang="nl-NL" sz="4800" b="1" dirty="0">
                <a:solidFill>
                  <a:srgbClr val="14A0DD"/>
                </a:solidFill>
                <a:latin typeface="+mn-lt"/>
              </a:rPr>
              <a:t> </a:t>
            </a:r>
            <a:br>
              <a:rPr lang="nl-NL" sz="4800" b="1" dirty="0">
                <a:solidFill>
                  <a:srgbClr val="14A0DD"/>
                </a:solidFill>
                <a:latin typeface="+mn-lt"/>
              </a:rPr>
            </a:br>
            <a:r>
              <a:rPr lang="nl-NL" sz="4800" b="1" dirty="0">
                <a:solidFill>
                  <a:srgbClr val="14A0DD"/>
                </a:solidFill>
                <a:latin typeface="+mn-lt"/>
              </a:rPr>
              <a:t>grensoverschrijdend </a:t>
            </a:r>
            <a:br>
              <a:rPr lang="nl-NL" sz="4800" b="1" dirty="0">
                <a:solidFill>
                  <a:srgbClr val="14A0DD"/>
                </a:solidFill>
                <a:latin typeface="+mn-lt"/>
              </a:rPr>
            </a:br>
            <a:r>
              <a:rPr lang="nl-NL" sz="4800" b="1" dirty="0">
                <a:solidFill>
                  <a:srgbClr val="14A0DD"/>
                </a:solidFill>
                <a:latin typeface="+mn-lt"/>
              </a:rPr>
              <a:t>gedrag </a:t>
            </a:r>
            <a:r>
              <a:rPr lang="nl-NL" sz="4800" b="1" dirty="0">
                <a:solidFill>
                  <a:srgbClr val="14A0DD"/>
                </a:solidFill>
              </a:rPr>
              <a:t>binnen onze </a:t>
            </a:r>
            <a:br>
              <a:rPr lang="nl-NL" sz="4800" b="1" dirty="0">
                <a:solidFill>
                  <a:srgbClr val="14A0DD"/>
                </a:solidFill>
              </a:rPr>
            </a:br>
            <a:r>
              <a:rPr lang="nl-NL" sz="4800" b="1" dirty="0">
                <a:solidFill>
                  <a:srgbClr val="14A0DD"/>
                </a:solidFill>
              </a:rPr>
              <a:t>vereniging</a:t>
            </a:r>
          </a:p>
        </p:txBody>
      </p:sp>
      <p:pic>
        <p:nvPicPr>
          <p:cNvPr id="9" name="Afbeelding 8" descr="NOC_NSF_CVSN_Logo_RGB.jpg"/>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44501" y="5458774"/>
            <a:ext cx="3118951" cy="1399226"/>
          </a:xfrm>
          <a:prstGeom prst="rect">
            <a:avLst/>
          </a:prstGeom>
        </p:spPr>
      </p:pic>
      <p:sp>
        <p:nvSpPr>
          <p:cNvPr id="2" name="Tekstvak 1"/>
          <p:cNvSpPr txBox="1"/>
          <p:nvPr/>
        </p:nvSpPr>
        <p:spPr>
          <a:xfrm>
            <a:off x="3708400" y="4508500"/>
            <a:ext cx="184666" cy="369332"/>
          </a:xfrm>
          <a:prstGeom prst="rect">
            <a:avLst/>
          </a:prstGeom>
          <a:noFill/>
        </p:spPr>
        <p:txBody>
          <a:bodyPr wrap="none" rtlCol="0">
            <a:spAutoFit/>
          </a:bodyPr>
          <a:lstStyle/>
          <a:p>
            <a:endParaRPr lang="nl-NL" dirty="0"/>
          </a:p>
        </p:txBody>
      </p:sp>
      <p:sp>
        <p:nvSpPr>
          <p:cNvPr id="10" name="Content Placeholder 2">
            <a:extLst>
              <a:ext uri="{FF2B5EF4-FFF2-40B4-BE49-F238E27FC236}">
                <a16:creationId xmlns:a16="http://schemas.microsoft.com/office/drawing/2014/main" id="{E1959D8C-E2C7-4D67-9B25-DF03C9D33A9E}"/>
              </a:ext>
            </a:extLst>
          </p:cNvPr>
          <p:cNvSpPr txBox="1">
            <a:spLocks/>
          </p:cNvSpPr>
          <p:nvPr/>
        </p:nvSpPr>
        <p:spPr>
          <a:xfrm>
            <a:off x="723900" y="330200"/>
            <a:ext cx="5994400" cy="1384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nl-NL" i="1" dirty="0">
                <a:solidFill>
                  <a:srgbClr val="EC591D"/>
                </a:solidFill>
                <a:latin typeface="+mj-lt"/>
              </a:rPr>
              <a:t>De High Five voor een veilige sportcultuur</a:t>
            </a:r>
          </a:p>
        </p:txBody>
      </p:sp>
      <p:sp>
        <p:nvSpPr>
          <p:cNvPr id="11" name="Subtitle 2">
            <a:extLst>
              <a:ext uri="{FF2B5EF4-FFF2-40B4-BE49-F238E27FC236}">
                <a16:creationId xmlns:a16="http://schemas.microsoft.com/office/drawing/2014/main" id="{4C303C17-5DE5-40E2-8D1C-FFC208A2EEE9}"/>
              </a:ext>
            </a:extLst>
          </p:cNvPr>
          <p:cNvSpPr>
            <a:spLocks noGrp="1"/>
          </p:cNvSpPr>
          <p:nvPr>
            <p:ph type="subTitle" idx="1"/>
          </p:nvPr>
        </p:nvSpPr>
        <p:spPr>
          <a:xfrm>
            <a:off x="774700" y="3953405"/>
            <a:ext cx="4364567" cy="2100262"/>
          </a:xfrm>
        </p:spPr>
        <p:txBody>
          <a:bodyPr>
            <a:normAutofit/>
          </a:bodyPr>
          <a:lstStyle/>
          <a:p>
            <a:pPr algn="l"/>
            <a:r>
              <a:rPr lang="nl-NL" sz="3200" i="1" dirty="0">
                <a:solidFill>
                  <a:srgbClr val="7F7F7F"/>
                </a:solidFill>
              </a:rPr>
              <a:t>Watersport Vereniging Vremdijck (WVV) </a:t>
            </a:r>
          </a:p>
          <a:p>
            <a:pPr algn="l"/>
            <a:r>
              <a:rPr lang="nl-NL" sz="3200" i="1" dirty="0">
                <a:solidFill>
                  <a:srgbClr val="7F7F7F"/>
                </a:solidFill>
              </a:rPr>
              <a:t>Braakman - Hoek</a:t>
            </a:r>
          </a:p>
        </p:txBody>
      </p:sp>
      <p:pic>
        <p:nvPicPr>
          <p:cNvPr id="13" name="Afbeelding 12" descr="Cirkel_excl.tekst.png"/>
          <p:cNvPicPr>
            <a:picLocks noChangeAspect="1"/>
          </p:cNvPicPr>
          <p:nvPr/>
        </p:nvPicPr>
        <p:blipFill rotWithShape="1">
          <a:blip r:embed="rId3">
            <a:extLst>
              <a:ext uri="{28A0092B-C50C-407E-A947-70E740481C1C}">
                <a14:useLocalDpi xmlns:a14="http://schemas.microsoft.com/office/drawing/2010/main" val="0"/>
              </a:ext>
            </a:extLst>
          </a:blip>
          <a:srcRect r="9172" b="30405"/>
          <a:stretch/>
        </p:blipFill>
        <p:spPr>
          <a:xfrm>
            <a:off x="5345215" y="1947334"/>
            <a:ext cx="6846786" cy="4910666"/>
          </a:xfrm>
          <a:prstGeom prst="rect">
            <a:avLst/>
          </a:prstGeom>
          <a:effectLst>
            <a:outerShdw blurRad="50800" dist="25400" dir="2700000" algn="tl" rotWithShape="0">
              <a:srgbClr val="000000">
                <a:alpha val="43000"/>
              </a:srgbClr>
            </a:outerShdw>
          </a:effectLst>
        </p:spPr>
      </p:pic>
    </p:spTree>
    <p:extLst>
      <p:ext uri="{BB962C8B-B14F-4D97-AF65-F5344CB8AC3E}">
        <p14:creationId xmlns:p14="http://schemas.microsoft.com/office/powerpoint/2010/main" val="3118967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96DEC-3E18-44CC-9F50-4C7BD99A70E3}"/>
              </a:ext>
            </a:extLst>
          </p:cNvPr>
          <p:cNvSpPr>
            <a:spLocks noGrp="1"/>
          </p:cNvSpPr>
          <p:nvPr>
            <p:ph type="title"/>
          </p:nvPr>
        </p:nvSpPr>
        <p:spPr/>
        <p:txBody>
          <a:bodyPr>
            <a:noAutofit/>
          </a:bodyPr>
          <a:lstStyle/>
          <a:p>
            <a:r>
              <a:rPr lang="nl-NL" b="1" dirty="0">
                <a:solidFill>
                  <a:srgbClr val="14A0DD"/>
                </a:solidFill>
                <a:latin typeface="+mn-lt"/>
              </a:rPr>
              <a:t>Wie doet er mee?</a:t>
            </a:r>
          </a:p>
        </p:txBody>
      </p:sp>
      <p:sp>
        <p:nvSpPr>
          <p:cNvPr id="3" name="Content Placeholder 2">
            <a:extLst>
              <a:ext uri="{FF2B5EF4-FFF2-40B4-BE49-F238E27FC236}">
                <a16:creationId xmlns:a16="http://schemas.microsoft.com/office/drawing/2014/main" id="{AEF3CC39-7F6C-4304-A403-E49D147FB1E5}"/>
              </a:ext>
            </a:extLst>
          </p:cNvPr>
          <p:cNvSpPr>
            <a:spLocks noGrp="1"/>
          </p:cNvSpPr>
          <p:nvPr>
            <p:ph idx="1"/>
          </p:nvPr>
        </p:nvSpPr>
        <p:spPr>
          <a:xfrm>
            <a:off x="838200" y="1825625"/>
            <a:ext cx="9055100" cy="4351338"/>
          </a:xfrm>
        </p:spPr>
        <p:txBody>
          <a:bodyPr>
            <a:noAutofit/>
          </a:bodyPr>
          <a:lstStyle/>
          <a:p>
            <a:pPr marL="0" indent="0">
              <a:lnSpc>
                <a:spcPct val="110000"/>
              </a:lnSpc>
              <a:buNone/>
            </a:pPr>
            <a:r>
              <a:rPr lang="nl-NL" sz="2400" b="1" dirty="0"/>
              <a:t>We stellen je nu voor aan onze vertrouwenscontactpersoon (VCP):</a:t>
            </a:r>
          </a:p>
          <a:p>
            <a:pPr>
              <a:lnSpc>
                <a:spcPct val="110000"/>
              </a:lnSpc>
            </a:pPr>
            <a:r>
              <a:rPr lang="nl-NL" sz="2400" b="1" i="1" dirty="0">
                <a:solidFill>
                  <a:schemeClr val="bg1">
                    <a:lumMod val="50000"/>
                  </a:schemeClr>
                </a:solidFill>
                <a:latin typeface="+mj-lt"/>
              </a:rPr>
              <a:t>Caroline van Laethem en Petra </a:t>
            </a:r>
            <a:r>
              <a:rPr lang="nl-NL" sz="2400" b="1" i="1" dirty="0" err="1">
                <a:solidFill>
                  <a:schemeClr val="bg1">
                    <a:lumMod val="50000"/>
                  </a:schemeClr>
                </a:solidFill>
                <a:latin typeface="+mj-lt"/>
              </a:rPr>
              <a:t>Bracke</a:t>
            </a:r>
            <a:r>
              <a:rPr lang="nl-NL" sz="2400" b="1" i="1" dirty="0">
                <a:solidFill>
                  <a:schemeClr val="bg1">
                    <a:lumMod val="50000"/>
                  </a:schemeClr>
                </a:solidFill>
                <a:latin typeface="+mj-lt"/>
              </a:rPr>
              <a:t> </a:t>
            </a:r>
            <a:r>
              <a:rPr lang="nl-NL" sz="1200" b="1" i="1" dirty="0" smtClean="0">
                <a:solidFill>
                  <a:schemeClr val="bg1">
                    <a:lumMod val="50000"/>
                  </a:schemeClr>
                </a:solidFill>
                <a:latin typeface="+mj-lt"/>
              </a:rPr>
              <a:t>(contactgegevens </a:t>
            </a:r>
            <a:r>
              <a:rPr lang="nl-NL" sz="1200" b="1" i="1" dirty="0">
                <a:solidFill>
                  <a:schemeClr val="bg1">
                    <a:lumMod val="50000"/>
                  </a:schemeClr>
                </a:solidFill>
                <a:latin typeface="+mj-lt"/>
              </a:rPr>
              <a:t>zie laatste pagina of in clubhuis aan prikbord)</a:t>
            </a:r>
          </a:p>
          <a:p>
            <a:pPr>
              <a:lnSpc>
                <a:spcPct val="110000"/>
              </a:lnSpc>
            </a:pPr>
            <a:r>
              <a:rPr lang="nl-NL" sz="2400" dirty="0">
                <a:latin typeface="+mj-lt"/>
              </a:rPr>
              <a:t>De vertrouwenscontactpersoon is hét laagdrempelig aanspreekpunt van WVV. Samen met het bestuur werkt deze aan preventie. En indien nodig, dan weet je hen te vinden voor ruggensteun. </a:t>
            </a:r>
            <a:r>
              <a:rPr lang="nl-NL" sz="2400" dirty="0">
                <a:solidFill>
                  <a:schemeClr val="bg1">
                    <a:lumMod val="50000"/>
                  </a:schemeClr>
                </a:solidFill>
                <a:latin typeface="+mj-lt"/>
              </a:rPr>
              <a:t>De VCP luistert naar wat je gezien, gehoord hebt of overkomen is. De VCP schat in welke mogelijke procedures doorlopen kunnen worden.</a:t>
            </a:r>
          </a:p>
        </p:txBody>
      </p:sp>
      <p:grpSp>
        <p:nvGrpSpPr>
          <p:cNvPr id="14" name="Groeperen 13"/>
          <p:cNvGrpSpPr/>
          <p:nvPr/>
        </p:nvGrpSpPr>
        <p:grpSpPr>
          <a:xfrm>
            <a:off x="0" y="4998667"/>
            <a:ext cx="12192000" cy="1935533"/>
            <a:chOff x="0" y="4998667"/>
            <a:chExt cx="12192000" cy="1935533"/>
          </a:xfrm>
        </p:grpSpPr>
        <p:sp>
          <p:nvSpPr>
            <p:cNvPr id="15" name="Rechthoek 14"/>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6"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17"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18" name="Afbeelding 17"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21" name="Afbeelding 20" descr="Stap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97" y="565827"/>
            <a:ext cx="871728" cy="896112"/>
          </a:xfrm>
          <a:prstGeom prst="rect">
            <a:avLst/>
          </a:prstGeom>
        </p:spPr>
      </p:pic>
    </p:spTree>
    <p:extLst>
      <p:ext uri="{BB962C8B-B14F-4D97-AF65-F5344CB8AC3E}">
        <p14:creationId xmlns:p14="http://schemas.microsoft.com/office/powerpoint/2010/main" val="2491832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96DEC-3E18-44CC-9F50-4C7BD99A70E3}"/>
              </a:ext>
            </a:extLst>
          </p:cNvPr>
          <p:cNvSpPr>
            <a:spLocks noGrp="1"/>
          </p:cNvSpPr>
          <p:nvPr>
            <p:ph type="title"/>
          </p:nvPr>
        </p:nvSpPr>
        <p:spPr/>
        <p:txBody>
          <a:bodyPr>
            <a:noAutofit/>
          </a:bodyPr>
          <a:lstStyle/>
          <a:p>
            <a:r>
              <a:rPr lang="nl-NL" b="1" dirty="0">
                <a:solidFill>
                  <a:srgbClr val="14A0DD"/>
                </a:solidFill>
                <a:latin typeface="+mn-lt"/>
              </a:rPr>
              <a:t>Wie doet er mee?</a:t>
            </a:r>
          </a:p>
        </p:txBody>
      </p:sp>
      <p:sp>
        <p:nvSpPr>
          <p:cNvPr id="3" name="Content Placeholder 2">
            <a:extLst>
              <a:ext uri="{FF2B5EF4-FFF2-40B4-BE49-F238E27FC236}">
                <a16:creationId xmlns:a16="http://schemas.microsoft.com/office/drawing/2014/main" id="{AEF3CC39-7F6C-4304-A403-E49D147FB1E5}"/>
              </a:ext>
            </a:extLst>
          </p:cNvPr>
          <p:cNvSpPr>
            <a:spLocks noGrp="1"/>
          </p:cNvSpPr>
          <p:nvPr>
            <p:ph idx="1"/>
          </p:nvPr>
        </p:nvSpPr>
        <p:spPr>
          <a:xfrm>
            <a:off x="838200" y="1825625"/>
            <a:ext cx="9144000" cy="4351338"/>
          </a:xfrm>
        </p:spPr>
        <p:txBody>
          <a:bodyPr>
            <a:noAutofit/>
          </a:bodyPr>
          <a:lstStyle/>
          <a:p>
            <a:pPr marL="0" indent="0">
              <a:lnSpc>
                <a:spcPct val="110000"/>
              </a:lnSpc>
              <a:buNone/>
            </a:pPr>
            <a:r>
              <a:rPr lang="nl-NL" sz="2400" b="1" dirty="0"/>
              <a:t>Van ons als bestuur kan je het volgende verwachten</a:t>
            </a:r>
            <a:r>
              <a:rPr lang="nl-NL" sz="2400" dirty="0"/>
              <a:t>:</a:t>
            </a:r>
          </a:p>
          <a:p>
            <a:pPr>
              <a:lnSpc>
                <a:spcPct val="110000"/>
              </a:lnSpc>
            </a:pPr>
            <a:r>
              <a:rPr lang="nl-NL" sz="2400" dirty="0">
                <a:latin typeface="+mj-lt"/>
              </a:rPr>
              <a:t>Bestuur kent de meldcode van NOC/NSF en treed op als er sprake is van grensoverschrijdend gedrag.</a:t>
            </a:r>
          </a:p>
          <a:p>
            <a:pPr>
              <a:lnSpc>
                <a:spcPct val="110000"/>
              </a:lnSpc>
            </a:pPr>
            <a:r>
              <a:rPr lang="nl-NL" sz="2400" dirty="0">
                <a:latin typeface="+mj-lt"/>
              </a:rPr>
              <a:t>Indien nodig treffen wij maatregelen, zoals mondeling of schriftelijk berispen of melden aan het watersportverbond KNWV</a:t>
            </a:r>
          </a:p>
          <a:p>
            <a:pPr>
              <a:lnSpc>
                <a:spcPct val="110000"/>
              </a:lnSpc>
            </a:pPr>
            <a:r>
              <a:rPr lang="nl-NL" sz="2400" dirty="0">
                <a:latin typeface="+mj-lt"/>
              </a:rPr>
              <a:t>Wij melden een vermoeden van seksuele intimidatie bij KNWV. </a:t>
            </a:r>
          </a:p>
          <a:p>
            <a:pPr>
              <a:lnSpc>
                <a:spcPct val="110000"/>
              </a:lnSpc>
            </a:pPr>
            <a:r>
              <a:rPr lang="nl-NL" sz="2400" dirty="0">
                <a:latin typeface="+mj-lt"/>
              </a:rPr>
              <a:t>Wij zorgen ervoor dat er een vertrouwenscontactpersoon (VCP) is.</a:t>
            </a:r>
          </a:p>
          <a:p>
            <a:pPr>
              <a:lnSpc>
                <a:spcPct val="110000"/>
              </a:lnSpc>
            </a:pPr>
            <a:r>
              <a:rPr lang="nl-NL" sz="2400" dirty="0">
                <a:latin typeface="+mj-lt"/>
              </a:rPr>
              <a:t>Wij zorgen ervoor dat alle leden, vrijwilligers en begeleiders op de hoogte zijn van het beleid.</a:t>
            </a:r>
          </a:p>
        </p:txBody>
      </p:sp>
      <p:grpSp>
        <p:nvGrpSpPr>
          <p:cNvPr id="12" name="Groeperen 11"/>
          <p:cNvGrpSpPr/>
          <p:nvPr/>
        </p:nvGrpSpPr>
        <p:grpSpPr>
          <a:xfrm>
            <a:off x="0" y="4998667"/>
            <a:ext cx="12192000" cy="1935533"/>
            <a:chOff x="0" y="4998667"/>
            <a:chExt cx="12192000" cy="1935533"/>
          </a:xfrm>
        </p:grpSpPr>
        <p:sp>
          <p:nvSpPr>
            <p:cNvPr id="13" name="Rechthoek 12"/>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4"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16" name="Afbeelding 15"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17" name="Afbeelding 16" descr="Stap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97" y="565827"/>
            <a:ext cx="871728" cy="896112"/>
          </a:xfrm>
          <a:prstGeom prst="rect">
            <a:avLst/>
          </a:prstGeom>
        </p:spPr>
      </p:pic>
    </p:spTree>
    <p:extLst>
      <p:ext uri="{BB962C8B-B14F-4D97-AF65-F5344CB8AC3E}">
        <p14:creationId xmlns:p14="http://schemas.microsoft.com/office/powerpoint/2010/main" val="473940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96DEC-3E18-44CC-9F50-4C7BD99A70E3}"/>
              </a:ext>
            </a:extLst>
          </p:cNvPr>
          <p:cNvSpPr>
            <a:spLocks noGrp="1"/>
          </p:cNvSpPr>
          <p:nvPr>
            <p:ph type="title"/>
          </p:nvPr>
        </p:nvSpPr>
        <p:spPr/>
        <p:txBody>
          <a:bodyPr/>
          <a:lstStyle/>
          <a:p>
            <a:r>
              <a:rPr lang="nl-NL" b="1" dirty="0">
                <a:solidFill>
                  <a:srgbClr val="14A0DD"/>
                </a:solidFill>
                <a:latin typeface="+mn-lt"/>
              </a:rPr>
              <a:t>Wie doet er mee?</a:t>
            </a:r>
          </a:p>
        </p:txBody>
      </p:sp>
      <p:sp>
        <p:nvSpPr>
          <p:cNvPr id="3" name="Content Placeholder 2">
            <a:extLst>
              <a:ext uri="{FF2B5EF4-FFF2-40B4-BE49-F238E27FC236}">
                <a16:creationId xmlns:a16="http://schemas.microsoft.com/office/drawing/2014/main" id="{AEF3CC39-7F6C-4304-A403-E49D147FB1E5}"/>
              </a:ext>
            </a:extLst>
          </p:cNvPr>
          <p:cNvSpPr>
            <a:spLocks noGrp="1"/>
          </p:cNvSpPr>
          <p:nvPr>
            <p:ph idx="1"/>
          </p:nvPr>
        </p:nvSpPr>
        <p:spPr>
          <a:xfrm>
            <a:off x="838200" y="1825625"/>
            <a:ext cx="9486900" cy="4351338"/>
          </a:xfrm>
        </p:spPr>
        <p:txBody>
          <a:bodyPr>
            <a:noAutofit/>
          </a:bodyPr>
          <a:lstStyle/>
          <a:p>
            <a:pPr marL="0" indent="0">
              <a:lnSpc>
                <a:spcPct val="110000"/>
              </a:lnSpc>
              <a:buNone/>
            </a:pPr>
            <a:r>
              <a:rPr lang="nl-NL" sz="2400" b="1" dirty="0"/>
              <a:t>Wat verwachten we van </a:t>
            </a:r>
            <a:r>
              <a:rPr lang="nl-NL" sz="2400" b="1" u="sng" dirty="0"/>
              <a:t>leden, begeleiders en andere vrijwilligers.</a:t>
            </a:r>
            <a:r>
              <a:rPr lang="nl-NL" sz="2400" b="1" dirty="0"/>
              <a:t> </a:t>
            </a:r>
            <a:endParaRPr lang="nl-NL" sz="2400" dirty="0"/>
          </a:p>
          <a:p>
            <a:pPr>
              <a:lnSpc>
                <a:spcPct val="110000"/>
              </a:lnSpc>
            </a:pPr>
            <a:r>
              <a:rPr lang="nl-NL" sz="2400" dirty="0">
                <a:latin typeface="+mj-lt"/>
              </a:rPr>
              <a:t>Je draagt bij aan een positief en plezierig sportklimaat.</a:t>
            </a:r>
          </a:p>
          <a:p>
            <a:pPr>
              <a:lnSpc>
                <a:spcPct val="110000"/>
              </a:lnSpc>
            </a:pPr>
            <a:r>
              <a:rPr lang="nl-NL" sz="2400" dirty="0">
                <a:latin typeface="+mj-lt"/>
              </a:rPr>
              <a:t>Grensoverschrijdend gedrag is bij ons niet oké.</a:t>
            </a:r>
          </a:p>
          <a:p>
            <a:pPr>
              <a:lnSpc>
                <a:spcPct val="110000"/>
              </a:lnSpc>
            </a:pPr>
            <a:r>
              <a:rPr lang="nl-NL" sz="2400" dirty="0">
                <a:latin typeface="+mj-lt"/>
              </a:rPr>
              <a:t>Je leest en onderschrijft onze High-5 PowerPoint presentatie.</a:t>
            </a:r>
          </a:p>
          <a:p>
            <a:pPr>
              <a:lnSpc>
                <a:spcPct val="110000"/>
              </a:lnSpc>
            </a:pPr>
            <a:r>
              <a:rPr lang="nl-NL" sz="2400" dirty="0">
                <a:latin typeface="+mj-lt"/>
              </a:rPr>
              <a:t>Als je iets ziet gebeuren of een vermoeden hebt van grensoverschrijdend gedrag roepen we je op dit te melden bij ons of de VCP.</a:t>
            </a:r>
          </a:p>
          <a:p>
            <a:pPr>
              <a:lnSpc>
                <a:spcPct val="110000"/>
              </a:lnSpc>
            </a:pPr>
            <a:r>
              <a:rPr lang="nl-NL" sz="2400" dirty="0">
                <a:latin typeface="+mj-lt"/>
              </a:rPr>
              <a:t>Begeleiders en vrijwilligers leveren een Verklaring Omtrent Gedrag (VOG) of UUS in.</a:t>
            </a:r>
          </a:p>
          <a:p>
            <a:pPr>
              <a:lnSpc>
                <a:spcPct val="110000"/>
              </a:lnSpc>
            </a:pPr>
            <a:endParaRPr lang="nl-NL" sz="2400" b="1" dirty="0">
              <a:latin typeface="+mj-lt"/>
            </a:endParaRPr>
          </a:p>
        </p:txBody>
      </p:sp>
      <p:grpSp>
        <p:nvGrpSpPr>
          <p:cNvPr id="11" name="Groeperen 10"/>
          <p:cNvGrpSpPr/>
          <p:nvPr/>
        </p:nvGrpSpPr>
        <p:grpSpPr>
          <a:xfrm>
            <a:off x="0" y="4998667"/>
            <a:ext cx="12192000" cy="1935533"/>
            <a:chOff x="0" y="4998667"/>
            <a:chExt cx="12192000" cy="1935533"/>
          </a:xfrm>
        </p:grpSpPr>
        <p:sp>
          <p:nvSpPr>
            <p:cNvPr id="13" name="Rechthoek 12"/>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4"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16" name="Afbeelding 15"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17" name="Afbeelding 16" descr="Stap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97" y="565827"/>
            <a:ext cx="871728" cy="896112"/>
          </a:xfrm>
          <a:prstGeom prst="rect">
            <a:avLst/>
          </a:prstGeom>
        </p:spPr>
      </p:pic>
    </p:spTree>
    <p:extLst>
      <p:ext uri="{BB962C8B-B14F-4D97-AF65-F5344CB8AC3E}">
        <p14:creationId xmlns:p14="http://schemas.microsoft.com/office/powerpoint/2010/main" val="552385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95BA7-84CD-4E80-AC66-68728D57628F}"/>
              </a:ext>
            </a:extLst>
          </p:cNvPr>
          <p:cNvSpPr>
            <a:spLocks noGrp="1"/>
          </p:cNvSpPr>
          <p:nvPr>
            <p:ph type="title"/>
          </p:nvPr>
        </p:nvSpPr>
        <p:spPr/>
        <p:txBody>
          <a:bodyPr>
            <a:noAutofit/>
          </a:bodyPr>
          <a:lstStyle/>
          <a:p>
            <a:r>
              <a:rPr lang="nl-NL" b="1" dirty="0">
                <a:solidFill>
                  <a:srgbClr val="14A0DD"/>
                </a:solidFill>
                <a:latin typeface="+mn-lt"/>
              </a:rPr>
              <a:t>Wat spreken we af?</a:t>
            </a:r>
          </a:p>
        </p:txBody>
      </p:sp>
      <p:sp>
        <p:nvSpPr>
          <p:cNvPr id="3" name="Content Placeholder 2">
            <a:extLst>
              <a:ext uri="{FF2B5EF4-FFF2-40B4-BE49-F238E27FC236}">
                <a16:creationId xmlns:a16="http://schemas.microsoft.com/office/drawing/2014/main" id="{D9DCEAFD-5209-4AF6-8AB9-A13ED6E8DBFB}"/>
              </a:ext>
            </a:extLst>
          </p:cNvPr>
          <p:cNvSpPr>
            <a:spLocks noGrp="1"/>
          </p:cNvSpPr>
          <p:nvPr>
            <p:ph idx="1"/>
          </p:nvPr>
        </p:nvSpPr>
        <p:spPr>
          <a:xfrm>
            <a:off x="838200" y="1825625"/>
            <a:ext cx="9055100" cy="4351338"/>
          </a:xfrm>
        </p:spPr>
        <p:txBody>
          <a:bodyPr>
            <a:noAutofit/>
          </a:bodyPr>
          <a:lstStyle/>
          <a:p>
            <a:pPr marL="0" indent="0">
              <a:lnSpc>
                <a:spcPct val="110000"/>
              </a:lnSpc>
              <a:buNone/>
            </a:pPr>
            <a:r>
              <a:rPr lang="nl-NL" sz="2400" b="1" dirty="0"/>
              <a:t>Gedrags- en omgangsregels:</a:t>
            </a:r>
          </a:p>
          <a:p>
            <a:pPr>
              <a:lnSpc>
                <a:spcPct val="110000"/>
              </a:lnSpc>
            </a:pPr>
            <a:r>
              <a:rPr lang="nl-NL" sz="2400" dirty="0">
                <a:latin typeface="+mj-lt"/>
              </a:rPr>
              <a:t>De gedragsregels van NOC*NSF zijn bindend.</a:t>
            </a:r>
          </a:p>
          <a:p>
            <a:pPr>
              <a:lnSpc>
                <a:spcPct val="110000"/>
              </a:lnSpc>
            </a:pPr>
            <a:r>
              <a:rPr lang="nl-NL" sz="2400" dirty="0">
                <a:latin typeface="+mj-lt"/>
              </a:rPr>
              <a:t>Daarnaast hebben we onze eigen High-5 presentatie gemaakt, namelijk:</a:t>
            </a:r>
          </a:p>
          <a:p>
            <a:pPr lvl="1">
              <a:lnSpc>
                <a:spcPct val="110000"/>
              </a:lnSpc>
            </a:pPr>
            <a:r>
              <a:rPr lang="nl-NL" i="1" dirty="0">
                <a:solidFill>
                  <a:srgbClr val="7F7F7F"/>
                </a:solidFill>
              </a:rPr>
              <a:t>Veilige-sportcultuur PowerPoint WVV High-5.</a:t>
            </a:r>
          </a:p>
          <a:p>
            <a:pPr>
              <a:lnSpc>
                <a:spcPct val="110000"/>
              </a:lnSpc>
            </a:pPr>
            <a:r>
              <a:rPr lang="nl-NL" sz="2400" dirty="0">
                <a:latin typeface="+mj-lt"/>
              </a:rPr>
              <a:t>Alle leden vragen we de omgangsregels te lezen en deze te onderschrijven.</a:t>
            </a:r>
          </a:p>
        </p:txBody>
      </p:sp>
      <p:grpSp>
        <p:nvGrpSpPr>
          <p:cNvPr id="14" name="Groeperen 13"/>
          <p:cNvGrpSpPr/>
          <p:nvPr/>
        </p:nvGrpSpPr>
        <p:grpSpPr>
          <a:xfrm>
            <a:off x="0" y="4998667"/>
            <a:ext cx="12192000" cy="1935533"/>
            <a:chOff x="0" y="4998667"/>
            <a:chExt cx="12192000" cy="1935533"/>
          </a:xfrm>
        </p:grpSpPr>
        <p:sp>
          <p:nvSpPr>
            <p:cNvPr id="15" name="Rechthoek 14"/>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6"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17"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18" name="Afbeelding 17"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21" name="Afbeelding 20" descr="Stap_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 y="565827"/>
            <a:ext cx="865632" cy="896112"/>
          </a:xfrm>
          <a:prstGeom prst="rect">
            <a:avLst/>
          </a:prstGeom>
        </p:spPr>
      </p:pic>
    </p:spTree>
    <p:extLst>
      <p:ext uri="{BB962C8B-B14F-4D97-AF65-F5344CB8AC3E}">
        <p14:creationId xmlns:p14="http://schemas.microsoft.com/office/powerpoint/2010/main" val="2678920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9D701-4DA8-44ED-8D13-5D4FFB893D3D}"/>
              </a:ext>
            </a:extLst>
          </p:cNvPr>
          <p:cNvSpPr>
            <a:spLocks noGrp="1"/>
          </p:cNvSpPr>
          <p:nvPr>
            <p:ph type="title"/>
          </p:nvPr>
        </p:nvSpPr>
        <p:spPr/>
        <p:txBody>
          <a:bodyPr>
            <a:noAutofit/>
          </a:bodyPr>
          <a:lstStyle/>
          <a:p>
            <a:r>
              <a:rPr lang="nl-NL" b="1" dirty="0">
                <a:solidFill>
                  <a:srgbClr val="14A0DD"/>
                </a:solidFill>
                <a:latin typeface="+mn-lt"/>
              </a:rPr>
              <a:t>Wat spreken we af?</a:t>
            </a:r>
            <a:endParaRPr lang="nl-NL" dirty="0">
              <a:solidFill>
                <a:srgbClr val="14A0DD"/>
              </a:solidFill>
              <a:latin typeface="+mn-lt"/>
            </a:endParaRPr>
          </a:p>
        </p:txBody>
      </p:sp>
      <p:sp>
        <p:nvSpPr>
          <p:cNvPr id="3" name="Content Placeholder 2">
            <a:extLst>
              <a:ext uri="{FF2B5EF4-FFF2-40B4-BE49-F238E27FC236}">
                <a16:creationId xmlns:a16="http://schemas.microsoft.com/office/drawing/2014/main" id="{4E3A1FAC-C2AB-4A31-A0F3-C1FD2A655B15}"/>
              </a:ext>
            </a:extLst>
          </p:cNvPr>
          <p:cNvSpPr>
            <a:spLocks noGrp="1"/>
          </p:cNvSpPr>
          <p:nvPr>
            <p:ph idx="1"/>
          </p:nvPr>
        </p:nvSpPr>
        <p:spPr/>
        <p:txBody>
          <a:bodyPr>
            <a:noAutofit/>
          </a:bodyPr>
          <a:lstStyle/>
          <a:p>
            <a:pPr marL="0" indent="0">
              <a:lnSpc>
                <a:spcPct val="110000"/>
              </a:lnSpc>
              <a:buNone/>
            </a:pPr>
            <a:r>
              <a:rPr lang="nl-NL" sz="2400" b="1" dirty="0"/>
              <a:t>Wat als er toch iets gebeurt?</a:t>
            </a:r>
          </a:p>
          <a:p>
            <a:pPr>
              <a:lnSpc>
                <a:spcPct val="110000"/>
              </a:lnSpc>
            </a:pPr>
            <a:r>
              <a:rPr lang="nl-NL" sz="2400" dirty="0">
                <a:latin typeface="+mj-lt"/>
              </a:rPr>
              <a:t>Een vermoeden van ernstig grensoverschrijdend gedrag, zoals seksueel misbruik, wordt door begeleiders, vrijwilligers en bestuur altijd gemeld.</a:t>
            </a:r>
          </a:p>
          <a:p>
            <a:pPr>
              <a:lnSpc>
                <a:spcPct val="110000"/>
              </a:lnSpc>
            </a:pPr>
            <a:r>
              <a:rPr lang="nl-NL" sz="2400" dirty="0">
                <a:latin typeface="+mj-lt"/>
              </a:rPr>
              <a:t>Ook leden moedigen we aan om een vermoeden te melden bij ons of de VCP.</a:t>
            </a:r>
          </a:p>
        </p:txBody>
      </p:sp>
      <p:grpSp>
        <p:nvGrpSpPr>
          <p:cNvPr id="12" name="Groeperen 11"/>
          <p:cNvGrpSpPr/>
          <p:nvPr/>
        </p:nvGrpSpPr>
        <p:grpSpPr>
          <a:xfrm>
            <a:off x="0" y="4998667"/>
            <a:ext cx="12192000" cy="1935533"/>
            <a:chOff x="0" y="4998667"/>
            <a:chExt cx="12192000" cy="1935533"/>
          </a:xfrm>
        </p:grpSpPr>
        <p:sp>
          <p:nvSpPr>
            <p:cNvPr id="13" name="Rechthoek 12"/>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4"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16" name="Afbeelding 15"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17" name="Afbeelding 16" descr="Stap_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 y="565827"/>
            <a:ext cx="865632" cy="896112"/>
          </a:xfrm>
          <a:prstGeom prst="rect">
            <a:avLst/>
          </a:prstGeom>
        </p:spPr>
      </p:pic>
    </p:spTree>
    <p:extLst>
      <p:ext uri="{BB962C8B-B14F-4D97-AF65-F5344CB8AC3E}">
        <p14:creationId xmlns:p14="http://schemas.microsoft.com/office/powerpoint/2010/main" val="1378577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204EB-E8E7-4D32-9D38-95DBAF456D05}"/>
              </a:ext>
            </a:extLst>
          </p:cNvPr>
          <p:cNvSpPr>
            <a:spLocks noGrp="1"/>
          </p:cNvSpPr>
          <p:nvPr>
            <p:ph type="title"/>
          </p:nvPr>
        </p:nvSpPr>
        <p:spPr/>
        <p:txBody>
          <a:bodyPr>
            <a:noAutofit/>
          </a:bodyPr>
          <a:lstStyle/>
          <a:p>
            <a:r>
              <a:rPr lang="nl-NL" b="1" dirty="0">
                <a:solidFill>
                  <a:srgbClr val="14A0DD"/>
                </a:solidFill>
                <a:latin typeface="+mn-lt"/>
              </a:rPr>
              <a:t>Wat spreken we af?</a:t>
            </a:r>
            <a:endParaRPr lang="nl-NL" dirty="0">
              <a:solidFill>
                <a:srgbClr val="14A0DD"/>
              </a:solidFill>
              <a:latin typeface="+mn-lt"/>
            </a:endParaRPr>
          </a:p>
        </p:txBody>
      </p:sp>
      <p:sp>
        <p:nvSpPr>
          <p:cNvPr id="3" name="Content Placeholder 2">
            <a:extLst>
              <a:ext uri="{FF2B5EF4-FFF2-40B4-BE49-F238E27FC236}">
                <a16:creationId xmlns:a16="http://schemas.microsoft.com/office/drawing/2014/main" id="{64A10A4E-E9D8-4E3E-A681-FDD7DF32B4A6}"/>
              </a:ext>
            </a:extLst>
          </p:cNvPr>
          <p:cNvSpPr>
            <a:spLocks noGrp="1"/>
          </p:cNvSpPr>
          <p:nvPr>
            <p:ph idx="1"/>
          </p:nvPr>
        </p:nvSpPr>
        <p:spPr>
          <a:xfrm>
            <a:off x="838200" y="1825625"/>
            <a:ext cx="8699500" cy="4351338"/>
          </a:xfrm>
        </p:spPr>
        <p:txBody>
          <a:bodyPr>
            <a:noAutofit/>
          </a:bodyPr>
          <a:lstStyle/>
          <a:p>
            <a:pPr marL="0" indent="0">
              <a:lnSpc>
                <a:spcPct val="110000"/>
              </a:lnSpc>
              <a:buNone/>
            </a:pPr>
            <a:r>
              <a:rPr lang="nl-NL" sz="2400" b="1" dirty="0"/>
              <a:t>We gaan voor begeleiders van onbesproken gedrag:</a:t>
            </a:r>
          </a:p>
          <a:p>
            <a:pPr>
              <a:lnSpc>
                <a:spcPct val="110000"/>
              </a:lnSpc>
            </a:pPr>
            <a:r>
              <a:rPr lang="nl-NL" sz="2400" dirty="0">
                <a:latin typeface="+mj-lt"/>
              </a:rPr>
              <a:t>We vragen elke begeleider om een </a:t>
            </a:r>
            <a:r>
              <a:rPr lang="nl-NL" sz="2400" b="1" dirty="0"/>
              <a:t>Verklaring Omtrent Gedrag (VOG) </a:t>
            </a:r>
            <a:r>
              <a:rPr lang="nl-NL" sz="2400" i="1" dirty="0"/>
              <a:t>of een </a:t>
            </a:r>
            <a:r>
              <a:rPr lang="nl-NL" sz="2400" b="1" dirty="0"/>
              <a:t>Uittreksel Uit Strafregister (UUS)</a:t>
            </a:r>
            <a:r>
              <a:rPr lang="nl-NL" sz="2400" dirty="0"/>
              <a:t>. </a:t>
            </a:r>
          </a:p>
          <a:p>
            <a:pPr>
              <a:lnSpc>
                <a:spcPct val="110000"/>
              </a:lnSpc>
            </a:pPr>
            <a:r>
              <a:rPr lang="nl-NL" sz="2400" dirty="0">
                <a:latin typeface="+mj-lt"/>
              </a:rPr>
              <a:t>De VOG / UUS is in te leveren bij de secretaris</a:t>
            </a:r>
            <a:r>
              <a:rPr lang="nl-NL" sz="2400" dirty="0"/>
              <a:t>. </a:t>
            </a:r>
            <a:r>
              <a:rPr lang="nl-NL" sz="2400" dirty="0">
                <a:hlinkClick r:id="rId2"/>
              </a:rPr>
              <a:t>secretaris.vremdijck@gmail.com</a:t>
            </a:r>
            <a:endParaRPr lang="nl-NL" sz="2400" dirty="0">
              <a:latin typeface="+mj-lt"/>
            </a:endParaRPr>
          </a:p>
          <a:p>
            <a:pPr>
              <a:lnSpc>
                <a:spcPct val="110000"/>
              </a:lnSpc>
            </a:pPr>
            <a:endParaRPr lang="nl-NL" sz="2400" dirty="0"/>
          </a:p>
          <a:p>
            <a:pPr>
              <a:lnSpc>
                <a:spcPct val="110000"/>
              </a:lnSpc>
            </a:pPr>
            <a:endParaRPr lang="nl-NL" sz="2400" dirty="0"/>
          </a:p>
        </p:txBody>
      </p:sp>
      <p:grpSp>
        <p:nvGrpSpPr>
          <p:cNvPr id="12" name="Groeperen 11"/>
          <p:cNvGrpSpPr/>
          <p:nvPr/>
        </p:nvGrpSpPr>
        <p:grpSpPr>
          <a:xfrm>
            <a:off x="0" y="4998667"/>
            <a:ext cx="12192000" cy="1935533"/>
            <a:chOff x="0" y="4998667"/>
            <a:chExt cx="12192000" cy="1935533"/>
          </a:xfrm>
        </p:grpSpPr>
        <p:sp>
          <p:nvSpPr>
            <p:cNvPr id="13" name="Rechthoek 12"/>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4"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16" name="Afbeelding 15" descr="Cirkel_emblee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17" name="Afbeelding 16" descr="Stap_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 y="565827"/>
            <a:ext cx="865632" cy="896112"/>
          </a:xfrm>
          <a:prstGeom prst="rect">
            <a:avLst/>
          </a:prstGeom>
        </p:spPr>
      </p:pic>
    </p:spTree>
    <p:extLst>
      <p:ext uri="{BB962C8B-B14F-4D97-AF65-F5344CB8AC3E}">
        <p14:creationId xmlns:p14="http://schemas.microsoft.com/office/powerpoint/2010/main" val="3085081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9D701-4DA8-44ED-8D13-5D4FFB893D3D}"/>
              </a:ext>
            </a:extLst>
          </p:cNvPr>
          <p:cNvSpPr>
            <a:spLocks noGrp="1"/>
          </p:cNvSpPr>
          <p:nvPr>
            <p:ph type="title"/>
          </p:nvPr>
        </p:nvSpPr>
        <p:spPr/>
        <p:txBody>
          <a:bodyPr>
            <a:noAutofit/>
          </a:bodyPr>
          <a:lstStyle/>
          <a:p>
            <a:r>
              <a:rPr lang="nl-NL" b="1" dirty="0">
                <a:solidFill>
                  <a:srgbClr val="14A0DD"/>
                </a:solidFill>
                <a:latin typeface="+mn-lt"/>
              </a:rPr>
              <a:t>Wat spreken we af?</a:t>
            </a:r>
            <a:endParaRPr lang="nl-NL" dirty="0">
              <a:solidFill>
                <a:srgbClr val="14A0DD"/>
              </a:solidFill>
              <a:latin typeface="+mn-lt"/>
            </a:endParaRPr>
          </a:p>
        </p:txBody>
      </p:sp>
      <p:sp>
        <p:nvSpPr>
          <p:cNvPr id="3" name="Content Placeholder 2">
            <a:extLst>
              <a:ext uri="{FF2B5EF4-FFF2-40B4-BE49-F238E27FC236}">
                <a16:creationId xmlns:a16="http://schemas.microsoft.com/office/drawing/2014/main" id="{4E3A1FAC-C2AB-4A31-A0F3-C1FD2A655B15}"/>
              </a:ext>
            </a:extLst>
          </p:cNvPr>
          <p:cNvSpPr>
            <a:spLocks noGrp="1"/>
          </p:cNvSpPr>
          <p:nvPr>
            <p:ph idx="1"/>
          </p:nvPr>
        </p:nvSpPr>
        <p:spPr>
          <a:xfrm>
            <a:off x="838200" y="1825625"/>
            <a:ext cx="9118600" cy="4351338"/>
          </a:xfrm>
        </p:spPr>
        <p:txBody>
          <a:bodyPr>
            <a:noAutofit/>
          </a:bodyPr>
          <a:lstStyle/>
          <a:p>
            <a:pPr marL="0" indent="0">
              <a:lnSpc>
                <a:spcPct val="110000"/>
              </a:lnSpc>
              <a:buNone/>
            </a:pPr>
            <a:r>
              <a:rPr lang="nl-NL" sz="2400" b="1" dirty="0"/>
              <a:t>Welke concrete maatregelen nemen we?</a:t>
            </a:r>
          </a:p>
          <a:p>
            <a:pPr>
              <a:lnSpc>
                <a:spcPct val="110000"/>
              </a:lnSpc>
            </a:pPr>
            <a:r>
              <a:rPr lang="nl-NL" sz="2400" dirty="0">
                <a:latin typeface="+mj-lt"/>
              </a:rPr>
              <a:t>We gebruiken het </a:t>
            </a:r>
            <a:r>
              <a:rPr lang="nl-NL" sz="2400" b="1" dirty="0"/>
              <a:t>vier-ogen-principe</a:t>
            </a:r>
            <a:r>
              <a:rPr lang="nl-NL" sz="2400" dirty="0"/>
              <a:t>: </a:t>
            </a:r>
            <a:r>
              <a:rPr lang="nl-NL" sz="2400" dirty="0">
                <a:latin typeface="+mj-lt"/>
              </a:rPr>
              <a:t>een volwassene moet altijd kunnen meekijken of meeluisteren met een een-op-een training of les in of buiten het clubhuis. </a:t>
            </a:r>
          </a:p>
          <a:p>
            <a:pPr>
              <a:lnSpc>
                <a:spcPct val="110000"/>
              </a:lnSpc>
            </a:pPr>
            <a:r>
              <a:rPr lang="nl-NL" sz="2400" dirty="0">
                <a:latin typeface="+mj-lt"/>
              </a:rPr>
              <a:t>Ook in en rond het clubhuis geldt dit principe</a:t>
            </a:r>
          </a:p>
          <a:p>
            <a:pPr>
              <a:lnSpc>
                <a:spcPct val="110000"/>
              </a:lnSpc>
            </a:pPr>
            <a:r>
              <a:rPr lang="nl-NL" sz="2400" dirty="0">
                <a:latin typeface="+mj-lt"/>
              </a:rPr>
              <a:t>We durven elkaar aan te spreken</a:t>
            </a:r>
          </a:p>
          <a:p>
            <a:pPr>
              <a:lnSpc>
                <a:spcPct val="110000"/>
              </a:lnSpc>
            </a:pPr>
            <a:r>
              <a:rPr lang="nl-NL" sz="2400" dirty="0">
                <a:latin typeface="+mj-lt"/>
              </a:rPr>
              <a:t>Bij een incident weten we hoe te handelen.</a:t>
            </a:r>
          </a:p>
        </p:txBody>
      </p:sp>
      <p:grpSp>
        <p:nvGrpSpPr>
          <p:cNvPr id="12" name="Groeperen 11"/>
          <p:cNvGrpSpPr/>
          <p:nvPr/>
        </p:nvGrpSpPr>
        <p:grpSpPr>
          <a:xfrm>
            <a:off x="0" y="4998667"/>
            <a:ext cx="12192000" cy="1935533"/>
            <a:chOff x="0" y="4998667"/>
            <a:chExt cx="12192000" cy="1935533"/>
          </a:xfrm>
        </p:grpSpPr>
        <p:sp>
          <p:nvSpPr>
            <p:cNvPr id="13" name="Rechthoek 12"/>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4"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16" name="Afbeelding 15"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17" name="Afbeelding 16" descr="Stap_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 y="565827"/>
            <a:ext cx="865632" cy="896112"/>
          </a:xfrm>
          <a:prstGeom prst="rect">
            <a:avLst/>
          </a:prstGeom>
        </p:spPr>
      </p:pic>
    </p:spTree>
    <p:extLst>
      <p:ext uri="{BB962C8B-B14F-4D97-AF65-F5344CB8AC3E}">
        <p14:creationId xmlns:p14="http://schemas.microsoft.com/office/powerpoint/2010/main" val="3457723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0F3EF-7289-467E-991D-999A8A34E79F}"/>
              </a:ext>
            </a:extLst>
          </p:cNvPr>
          <p:cNvSpPr>
            <a:spLocks noGrp="1"/>
          </p:cNvSpPr>
          <p:nvPr>
            <p:ph type="title"/>
          </p:nvPr>
        </p:nvSpPr>
        <p:spPr/>
        <p:txBody>
          <a:bodyPr>
            <a:noAutofit/>
          </a:bodyPr>
          <a:lstStyle/>
          <a:p>
            <a:r>
              <a:rPr lang="nl-NL" b="1" dirty="0">
                <a:solidFill>
                  <a:srgbClr val="14A0DD"/>
                </a:solidFill>
                <a:latin typeface="+mn-lt"/>
              </a:rPr>
              <a:t>Hoe houden we elkaar scherp?</a:t>
            </a:r>
          </a:p>
        </p:txBody>
      </p:sp>
      <p:sp>
        <p:nvSpPr>
          <p:cNvPr id="3" name="Content Placeholder 2">
            <a:extLst>
              <a:ext uri="{FF2B5EF4-FFF2-40B4-BE49-F238E27FC236}">
                <a16:creationId xmlns:a16="http://schemas.microsoft.com/office/drawing/2014/main" id="{09913852-0E41-41D2-AB0C-0637D1CB6ECA}"/>
              </a:ext>
            </a:extLst>
          </p:cNvPr>
          <p:cNvSpPr>
            <a:spLocks noGrp="1"/>
          </p:cNvSpPr>
          <p:nvPr>
            <p:ph idx="1"/>
          </p:nvPr>
        </p:nvSpPr>
        <p:spPr>
          <a:xfrm>
            <a:off x="838200" y="1825625"/>
            <a:ext cx="8470900" cy="4351338"/>
          </a:xfrm>
        </p:spPr>
        <p:txBody>
          <a:bodyPr>
            <a:noAutofit/>
          </a:bodyPr>
          <a:lstStyle/>
          <a:p>
            <a:pPr>
              <a:lnSpc>
                <a:spcPct val="110000"/>
              </a:lnSpc>
            </a:pPr>
            <a:r>
              <a:rPr lang="nl-NL" sz="2400" dirty="0">
                <a:latin typeface="+mj-lt"/>
              </a:rPr>
              <a:t>We spreken elkaar aan als dat nodig is!</a:t>
            </a:r>
          </a:p>
          <a:p>
            <a:pPr>
              <a:lnSpc>
                <a:spcPct val="110000"/>
              </a:lnSpc>
            </a:pPr>
            <a:r>
              <a:rPr lang="nl-NL" sz="2400" dirty="0">
                <a:latin typeface="+mj-lt"/>
              </a:rPr>
              <a:t>Als bestuur laten we dit onderwerp één keer per jaar terugkomen op de agenda van de ALV. </a:t>
            </a:r>
          </a:p>
          <a:p>
            <a:pPr>
              <a:lnSpc>
                <a:spcPct val="110000"/>
              </a:lnSpc>
            </a:pPr>
            <a:r>
              <a:rPr lang="nl-NL" sz="2400" dirty="0">
                <a:latin typeface="+mj-lt"/>
              </a:rPr>
              <a:t>De gegevens van de VCP(s) hangen zichtbaar in het clubhuis.</a:t>
            </a:r>
          </a:p>
          <a:p>
            <a:pPr>
              <a:lnSpc>
                <a:spcPct val="110000"/>
              </a:lnSpc>
            </a:pPr>
            <a:r>
              <a:rPr lang="nl-NL" sz="2400" dirty="0">
                <a:latin typeface="+mj-lt"/>
              </a:rPr>
              <a:t>We zorgen voor doorlopende voorlichting, door nieuwe leden bij inschrijving deze High-5 </a:t>
            </a:r>
            <a:r>
              <a:rPr lang="nl-NL" sz="2400" dirty="0" err="1">
                <a:latin typeface="+mj-lt"/>
              </a:rPr>
              <a:t>Powerpoint</a:t>
            </a:r>
            <a:r>
              <a:rPr lang="nl-NL" sz="2400" dirty="0">
                <a:latin typeface="+mj-lt"/>
              </a:rPr>
              <a:t> te sturen en het op de aanvraag lidmaatschap te vermelden. Ook wordt deze High-5 PowerPoint op de website vermeld.</a:t>
            </a:r>
            <a:r>
              <a:rPr lang="nl-NL" sz="2400" i="1" dirty="0">
                <a:solidFill>
                  <a:srgbClr val="7F7F7F"/>
                </a:solidFill>
              </a:rPr>
              <a:t> </a:t>
            </a:r>
          </a:p>
        </p:txBody>
      </p:sp>
      <p:grpSp>
        <p:nvGrpSpPr>
          <p:cNvPr id="14" name="Groeperen 13"/>
          <p:cNvGrpSpPr/>
          <p:nvPr/>
        </p:nvGrpSpPr>
        <p:grpSpPr>
          <a:xfrm>
            <a:off x="0" y="4998667"/>
            <a:ext cx="12192000" cy="1935533"/>
            <a:chOff x="0" y="4998667"/>
            <a:chExt cx="12192000" cy="1935533"/>
          </a:xfrm>
        </p:grpSpPr>
        <p:sp>
          <p:nvSpPr>
            <p:cNvPr id="15" name="Rechthoek 14"/>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6"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17"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18" name="Afbeelding 17"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21" name="Afbeelding 20" descr="Stap_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 y="565827"/>
            <a:ext cx="871728" cy="896112"/>
          </a:xfrm>
          <a:prstGeom prst="rect">
            <a:avLst/>
          </a:prstGeom>
        </p:spPr>
      </p:pic>
    </p:spTree>
    <p:extLst>
      <p:ext uri="{BB962C8B-B14F-4D97-AF65-F5344CB8AC3E}">
        <p14:creationId xmlns:p14="http://schemas.microsoft.com/office/powerpoint/2010/main" val="3401256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Afbeelding 26" descr="P538_Groene kaart_ontwerp cirkel_def-5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1733" y="1209694"/>
            <a:ext cx="5016601" cy="4208974"/>
          </a:xfrm>
          <a:prstGeom prst="rect">
            <a:avLst/>
          </a:prstGeom>
          <a:effectLst>
            <a:outerShdw blurRad="50800" dist="25400" dir="2700000" algn="tl" rotWithShape="0">
              <a:srgbClr val="000000">
                <a:alpha val="43000"/>
              </a:srgbClr>
            </a:outerShdw>
          </a:effectLst>
        </p:spPr>
      </p:pic>
      <p:sp>
        <p:nvSpPr>
          <p:cNvPr id="2" name="Title 1">
            <a:extLst>
              <a:ext uri="{FF2B5EF4-FFF2-40B4-BE49-F238E27FC236}">
                <a16:creationId xmlns:a16="http://schemas.microsoft.com/office/drawing/2014/main" id="{096A69D4-E31D-4886-A3A8-FFEF143E7F26}"/>
              </a:ext>
            </a:extLst>
          </p:cNvPr>
          <p:cNvSpPr>
            <a:spLocks noGrp="1"/>
          </p:cNvSpPr>
          <p:nvPr>
            <p:ph type="title"/>
          </p:nvPr>
        </p:nvSpPr>
        <p:spPr>
          <a:xfrm>
            <a:off x="838200" y="887412"/>
            <a:ext cx="10515600" cy="1325563"/>
          </a:xfrm>
        </p:spPr>
        <p:txBody>
          <a:bodyPr>
            <a:noAutofit/>
          </a:bodyPr>
          <a:lstStyle/>
          <a:p>
            <a:r>
              <a:rPr lang="nl-NL" b="1" dirty="0">
                <a:solidFill>
                  <a:srgbClr val="14A0DD"/>
                </a:solidFill>
                <a:latin typeface="+mn-lt"/>
              </a:rPr>
              <a:t>Vragen of meer weten?</a:t>
            </a:r>
          </a:p>
        </p:txBody>
      </p:sp>
      <p:sp>
        <p:nvSpPr>
          <p:cNvPr id="5" name="Content Placeholder 2">
            <a:extLst>
              <a:ext uri="{FF2B5EF4-FFF2-40B4-BE49-F238E27FC236}">
                <a16:creationId xmlns:a16="http://schemas.microsoft.com/office/drawing/2014/main" id="{E1959D8C-E2C7-4D67-9B25-DF03C9D33A9E}"/>
              </a:ext>
            </a:extLst>
          </p:cNvPr>
          <p:cNvSpPr txBox="1">
            <a:spLocks/>
          </p:cNvSpPr>
          <p:nvPr/>
        </p:nvSpPr>
        <p:spPr>
          <a:xfrm>
            <a:off x="838200" y="2061643"/>
            <a:ext cx="10515600" cy="25050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2400" dirty="0">
                <a:latin typeface="+mj-lt"/>
              </a:rPr>
              <a:t>Neem contact op met VCP(s) </a:t>
            </a:r>
          </a:p>
          <a:p>
            <a:pPr marL="0" indent="0">
              <a:lnSpc>
                <a:spcPct val="100000"/>
              </a:lnSpc>
              <a:buNone/>
            </a:pPr>
            <a:r>
              <a:rPr lang="nl-NL" sz="1800" b="1" i="1" u="sng" dirty="0">
                <a:solidFill>
                  <a:srgbClr val="7F7F7F"/>
                </a:solidFill>
                <a:latin typeface="+mj-lt"/>
              </a:rPr>
              <a:t>Caroline van Laethem </a:t>
            </a:r>
          </a:p>
          <a:p>
            <a:pPr marL="0" indent="0">
              <a:lnSpc>
                <a:spcPct val="100000"/>
              </a:lnSpc>
              <a:buNone/>
            </a:pPr>
            <a:r>
              <a:rPr lang="nl-NL" sz="1800" b="1" i="1" dirty="0">
                <a:solidFill>
                  <a:srgbClr val="7F7F7F"/>
                </a:solidFill>
                <a:latin typeface="+mj-lt"/>
              </a:rPr>
              <a:t>Tel. +32 498 53 56 58 </a:t>
            </a:r>
          </a:p>
          <a:p>
            <a:pPr marL="0" indent="0">
              <a:lnSpc>
                <a:spcPct val="100000"/>
              </a:lnSpc>
              <a:buNone/>
            </a:pPr>
            <a:r>
              <a:rPr lang="nl-NL" sz="1800" b="1" i="1" dirty="0">
                <a:solidFill>
                  <a:srgbClr val="7F7F7F"/>
                </a:solidFill>
                <a:latin typeface="+mj-lt"/>
              </a:rPr>
              <a:t>E-mail:  c_van_laethem@hotmail.com</a:t>
            </a:r>
          </a:p>
          <a:p>
            <a:pPr marL="0" indent="0">
              <a:lnSpc>
                <a:spcPct val="100000"/>
              </a:lnSpc>
              <a:buNone/>
            </a:pPr>
            <a:r>
              <a:rPr lang="nl-NL" sz="1800" b="1" i="1" u="sng" dirty="0">
                <a:solidFill>
                  <a:srgbClr val="7F7F7F"/>
                </a:solidFill>
                <a:latin typeface="+mj-lt"/>
              </a:rPr>
              <a:t>Petra Bracke</a:t>
            </a:r>
          </a:p>
          <a:p>
            <a:pPr marL="0" indent="0">
              <a:lnSpc>
                <a:spcPct val="100000"/>
              </a:lnSpc>
              <a:buNone/>
            </a:pPr>
            <a:r>
              <a:rPr lang="nl-NL" sz="1800" b="1" i="1" dirty="0">
                <a:solidFill>
                  <a:srgbClr val="7F7F7F"/>
                </a:solidFill>
                <a:latin typeface="+mj-lt"/>
              </a:rPr>
              <a:t>Tel. +31 622 548 203 </a:t>
            </a:r>
          </a:p>
          <a:p>
            <a:pPr marL="0" indent="0">
              <a:lnSpc>
                <a:spcPct val="100000"/>
              </a:lnSpc>
              <a:buNone/>
            </a:pPr>
            <a:r>
              <a:rPr lang="nl-NL" sz="1800" b="1" i="1" dirty="0">
                <a:solidFill>
                  <a:srgbClr val="7F7F7F"/>
                </a:solidFill>
                <a:latin typeface="+mj-lt"/>
              </a:rPr>
              <a:t>E-mail: joris-petra@zeelandnet.nl </a:t>
            </a:r>
            <a:r>
              <a:rPr lang="nl-NL" sz="1800" b="1" i="1" dirty="0">
                <a:solidFill>
                  <a:srgbClr val="7F7F7F"/>
                </a:solidFill>
              </a:rPr>
              <a:t> </a:t>
            </a:r>
            <a:r>
              <a:rPr lang="nl-NL" sz="1800" b="1" dirty="0">
                <a:latin typeface="+mj-lt"/>
              </a:rPr>
              <a:t> </a:t>
            </a:r>
            <a:endParaRPr lang="nl-NL" sz="1800" b="1" u="sng" dirty="0">
              <a:solidFill>
                <a:srgbClr val="EC591D"/>
              </a:solidFill>
              <a:latin typeface="+mj-lt"/>
            </a:endParaRPr>
          </a:p>
          <a:p>
            <a:pPr marL="0" indent="0">
              <a:lnSpc>
                <a:spcPct val="100000"/>
              </a:lnSpc>
              <a:buNone/>
            </a:pPr>
            <a:r>
              <a:rPr lang="nl-NL" sz="2400" dirty="0">
                <a:latin typeface="+mj-lt"/>
              </a:rPr>
              <a:t>Of kijk op  - </a:t>
            </a:r>
            <a:r>
              <a:rPr lang="nl-NL" sz="2400" i="1" dirty="0">
                <a:solidFill>
                  <a:srgbClr val="EC591D"/>
                </a:solidFill>
                <a:hlinkClick r:id="rId3"/>
              </a:rPr>
              <a:t>www.centrumveiligesport.nl</a:t>
            </a:r>
            <a:r>
              <a:rPr lang="nl-NL" sz="2400" i="1" dirty="0">
                <a:solidFill>
                  <a:srgbClr val="EC591D"/>
                </a:solidFill>
              </a:rPr>
              <a:t> </a:t>
            </a:r>
            <a:endParaRPr lang="nl-NL" sz="2400" dirty="0">
              <a:solidFill>
                <a:srgbClr val="EC591D"/>
              </a:solidFill>
              <a:latin typeface="+mj-lt"/>
            </a:endParaRPr>
          </a:p>
          <a:p>
            <a:pPr marL="0" indent="0">
              <a:lnSpc>
                <a:spcPct val="100000"/>
              </a:lnSpc>
              <a:buFont typeface="Arial" panose="020B0604020202020204" pitchFamily="34" charset="0"/>
              <a:buNone/>
            </a:pPr>
            <a:endParaRPr lang="nl-NL" sz="2400" dirty="0">
              <a:latin typeface="+mj-lt"/>
            </a:endParaRPr>
          </a:p>
        </p:txBody>
      </p:sp>
      <p:grpSp>
        <p:nvGrpSpPr>
          <p:cNvPr id="22" name="Groeperen 21"/>
          <p:cNvGrpSpPr/>
          <p:nvPr/>
        </p:nvGrpSpPr>
        <p:grpSpPr>
          <a:xfrm>
            <a:off x="0" y="4998667"/>
            <a:ext cx="12192000" cy="1935533"/>
            <a:chOff x="0" y="4998667"/>
            <a:chExt cx="12192000" cy="1935533"/>
          </a:xfrm>
        </p:grpSpPr>
        <p:sp>
          <p:nvSpPr>
            <p:cNvPr id="23" name="Rechthoek 22"/>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24"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25"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26" name="Afbeelding 25" descr="Cirkel_emblee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spTree>
    <p:extLst>
      <p:ext uri="{BB962C8B-B14F-4D97-AF65-F5344CB8AC3E}">
        <p14:creationId xmlns:p14="http://schemas.microsoft.com/office/powerpoint/2010/main" val="3284217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2FBD1-376D-4EF8-9EB9-C7C375F1AC5C}"/>
              </a:ext>
            </a:extLst>
          </p:cNvPr>
          <p:cNvSpPr>
            <a:spLocks noGrp="1"/>
          </p:cNvSpPr>
          <p:nvPr>
            <p:ph type="title"/>
          </p:nvPr>
        </p:nvSpPr>
        <p:spPr/>
        <p:txBody>
          <a:bodyPr>
            <a:noAutofit/>
          </a:bodyPr>
          <a:lstStyle/>
          <a:p>
            <a:r>
              <a:rPr lang="nl-NL" b="1" dirty="0">
                <a:solidFill>
                  <a:srgbClr val="14A0DD"/>
                </a:solidFill>
                <a:latin typeface="+mn-lt"/>
              </a:rPr>
              <a:t>Waar gaan we het over hebben?</a:t>
            </a:r>
          </a:p>
        </p:txBody>
      </p:sp>
      <p:sp>
        <p:nvSpPr>
          <p:cNvPr id="3" name="Content Placeholder 2">
            <a:extLst>
              <a:ext uri="{FF2B5EF4-FFF2-40B4-BE49-F238E27FC236}">
                <a16:creationId xmlns:a16="http://schemas.microsoft.com/office/drawing/2014/main" id="{E1959D8C-E2C7-4D67-9B25-DF03C9D33A9E}"/>
              </a:ext>
            </a:extLst>
          </p:cNvPr>
          <p:cNvSpPr>
            <a:spLocks noGrp="1"/>
          </p:cNvSpPr>
          <p:nvPr>
            <p:ph idx="1"/>
          </p:nvPr>
        </p:nvSpPr>
        <p:spPr>
          <a:xfrm>
            <a:off x="838200" y="1825625"/>
            <a:ext cx="10515600" cy="3330575"/>
          </a:xfrm>
        </p:spPr>
        <p:txBody>
          <a:bodyPr>
            <a:noAutofit/>
          </a:bodyPr>
          <a:lstStyle/>
          <a:p>
            <a:pPr marL="0" indent="0">
              <a:lnSpc>
                <a:spcPct val="100000"/>
              </a:lnSpc>
              <a:buNone/>
            </a:pPr>
            <a:r>
              <a:rPr lang="nl-NL" sz="2400" dirty="0">
                <a:latin typeface="+mj-lt"/>
              </a:rPr>
              <a:t>Waarom werken aan de preventie van grensoverschrijdend gedrag?</a:t>
            </a:r>
          </a:p>
          <a:p>
            <a:pPr marL="0" indent="0">
              <a:lnSpc>
                <a:spcPct val="100000"/>
              </a:lnSpc>
              <a:buNone/>
            </a:pPr>
            <a:endParaRPr lang="nl-NL" sz="2400" dirty="0">
              <a:latin typeface="+mj-lt"/>
            </a:endParaRPr>
          </a:p>
          <a:p>
            <a:pPr marL="0" indent="0">
              <a:lnSpc>
                <a:spcPct val="100000"/>
              </a:lnSpc>
              <a:buNone/>
            </a:pPr>
            <a:r>
              <a:rPr lang="nl-NL" sz="2400" i="1" dirty="0">
                <a:solidFill>
                  <a:srgbClr val="EC591D"/>
                </a:solidFill>
                <a:latin typeface="+mj-lt"/>
              </a:rPr>
              <a:t>De High Five, voor een veilige sportcultuur</a:t>
            </a:r>
          </a:p>
          <a:p>
            <a:pPr marL="514350" indent="-514350">
              <a:lnSpc>
                <a:spcPct val="100000"/>
              </a:lnSpc>
              <a:buAutoNum type="arabicPeriod"/>
            </a:pPr>
            <a:r>
              <a:rPr lang="nl-NL" sz="2400" dirty="0">
                <a:latin typeface="+mj-lt"/>
              </a:rPr>
              <a:t>Hoe maken we onze vereniging veilig?</a:t>
            </a:r>
          </a:p>
          <a:p>
            <a:pPr marL="514350" indent="-514350">
              <a:lnSpc>
                <a:spcPct val="100000"/>
              </a:lnSpc>
              <a:buAutoNum type="arabicPeriod"/>
            </a:pPr>
            <a:r>
              <a:rPr lang="nl-NL" sz="2400" dirty="0">
                <a:latin typeface="+mj-lt"/>
              </a:rPr>
              <a:t>Wat kan beter?</a:t>
            </a:r>
          </a:p>
          <a:p>
            <a:pPr marL="514350" indent="-514350">
              <a:lnSpc>
                <a:spcPct val="100000"/>
              </a:lnSpc>
              <a:buFont typeface="+mj-lt"/>
              <a:buAutoNum type="arabicPeriod"/>
            </a:pPr>
            <a:r>
              <a:rPr lang="nl-NL" sz="2400" dirty="0">
                <a:latin typeface="+mj-lt"/>
              </a:rPr>
              <a:t>Wie doet er mee?</a:t>
            </a:r>
          </a:p>
          <a:p>
            <a:pPr marL="514350" indent="-514350">
              <a:lnSpc>
                <a:spcPct val="100000"/>
              </a:lnSpc>
              <a:buFont typeface="+mj-lt"/>
              <a:buAutoNum type="arabicPeriod"/>
            </a:pPr>
            <a:r>
              <a:rPr lang="nl-NL" sz="2400" dirty="0">
                <a:latin typeface="+mj-lt"/>
              </a:rPr>
              <a:t>Wat spreken we af?</a:t>
            </a:r>
          </a:p>
          <a:p>
            <a:pPr marL="514350" indent="-514350">
              <a:lnSpc>
                <a:spcPct val="100000"/>
              </a:lnSpc>
              <a:buFont typeface="+mj-lt"/>
              <a:buAutoNum type="arabicPeriod"/>
            </a:pPr>
            <a:r>
              <a:rPr lang="nl-NL" sz="2400" dirty="0">
                <a:latin typeface="+mj-lt"/>
              </a:rPr>
              <a:t>Hoe houden we elkaar scherp? </a:t>
            </a:r>
          </a:p>
        </p:txBody>
      </p:sp>
      <p:grpSp>
        <p:nvGrpSpPr>
          <p:cNvPr id="12" name="Groeperen 11"/>
          <p:cNvGrpSpPr/>
          <p:nvPr/>
        </p:nvGrpSpPr>
        <p:grpSpPr>
          <a:xfrm>
            <a:off x="0" y="4998667"/>
            <a:ext cx="12192000" cy="1935533"/>
            <a:chOff x="0" y="4998667"/>
            <a:chExt cx="12192000" cy="1935533"/>
          </a:xfrm>
        </p:grpSpPr>
        <p:sp>
          <p:nvSpPr>
            <p:cNvPr id="5" name="Rechthoek 4"/>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6"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8"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11" name="Afbeelding 10"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spTree>
    <p:extLst>
      <p:ext uri="{BB962C8B-B14F-4D97-AF65-F5344CB8AC3E}">
        <p14:creationId xmlns:p14="http://schemas.microsoft.com/office/powerpoint/2010/main" val="895731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2FBD1-376D-4EF8-9EB9-C7C375F1AC5C}"/>
              </a:ext>
            </a:extLst>
          </p:cNvPr>
          <p:cNvSpPr>
            <a:spLocks noGrp="1"/>
          </p:cNvSpPr>
          <p:nvPr>
            <p:ph type="title"/>
          </p:nvPr>
        </p:nvSpPr>
        <p:spPr/>
        <p:txBody>
          <a:bodyPr>
            <a:noAutofit/>
          </a:bodyPr>
          <a:lstStyle/>
          <a:p>
            <a:r>
              <a:rPr lang="nl-NL" b="1" dirty="0">
                <a:solidFill>
                  <a:srgbClr val="14A0DD"/>
                </a:solidFill>
                <a:latin typeface="+mn-lt"/>
              </a:rPr>
              <a:t>High 5!</a:t>
            </a:r>
          </a:p>
        </p:txBody>
      </p:sp>
      <p:grpSp>
        <p:nvGrpSpPr>
          <p:cNvPr id="13" name="Groeperen 12"/>
          <p:cNvGrpSpPr/>
          <p:nvPr/>
        </p:nvGrpSpPr>
        <p:grpSpPr>
          <a:xfrm>
            <a:off x="0" y="4998667"/>
            <a:ext cx="12192000" cy="1935533"/>
            <a:chOff x="0" y="4998667"/>
            <a:chExt cx="12192000" cy="1935533"/>
          </a:xfrm>
        </p:grpSpPr>
        <p:sp>
          <p:nvSpPr>
            <p:cNvPr id="14" name="Rechthoek 13"/>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16"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17" name="Afbeelding 16"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18" name="Afbeelding 17" descr="Cirkel_incl.teks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7296" y="413380"/>
            <a:ext cx="6230526" cy="5832000"/>
          </a:xfrm>
          <a:prstGeom prst="rect">
            <a:avLst/>
          </a:prstGeom>
          <a:effectLst>
            <a:outerShdw blurRad="50800" dist="25400" dir="2700000" algn="tl" rotWithShape="0">
              <a:srgbClr val="000000">
                <a:alpha val="43000"/>
              </a:srgbClr>
            </a:outerShdw>
          </a:effectLst>
        </p:spPr>
      </p:pic>
    </p:spTree>
    <p:extLst>
      <p:ext uri="{BB962C8B-B14F-4D97-AF65-F5344CB8AC3E}">
        <p14:creationId xmlns:p14="http://schemas.microsoft.com/office/powerpoint/2010/main" val="2183355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C2B44E-B33F-459B-AB76-B2D22C905C6F}"/>
              </a:ext>
            </a:extLst>
          </p:cNvPr>
          <p:cNvSpPr>
            <a:spLocks noGrp="1"/>
          </p:cNvSpPr>
          <p:nvPr>
            <p:ph type="title"/>
          </p:nvPr>
        </p:nvSpPr>
        <p:spPr/>
        <p:txBody>
          <a:bodyPr>
            <a:noAutofit/>
          </a:bodyPr>
          <a:lstStyle/>
          <a:p>
            <a:r>
              <a:rPr lang="nl-NL" b="1" dirty="0">
                <a:solidFill>
                  <a:srgbClr val="14A0DD"/>
                </a:solidFill>
                <a:latin typeface="+mn-lt"/>
              </a:rPr>
              <a:t>Korte introductiefilm</a:t>
            </a:r>
          </a:p>
        </p:txBody>
      </p:sp>
      <p:sp>
        <p:nvSpPr>
          <p:cNvPr id="3" name="Tijdelijke aanduiding voor inhoud 2">
            <a:extLst>
              <a:ext uri="{FF2B5EF4-FFF2-40B4-BE49-F238E27FC236}">
                <a16:creationId xmlns:a16="http://schemas.microsoft.com/office/drawing/2014/main" id="{1566837A-7BD0-46F0-BAAA-DFCEF6479C08}"/>
              </a:ext>
            </a:extLst>
          </p:cNvPr>
          <p:cNvSpPr>
            <a:spLocks noGrp="1"/>
          </p:cNvSpPr>
          <p:nvPr>
            <p:ph idx="1"/>
          </p:nvPr>
        </p:nvSpPr>
        <p:spPr>
          <a:xfrm>
            <a:off x="4412343" y="5296354"/>
            <a:ext cx="3643086" cy="879475"/>
          </a:xfrm>
        </p:spPr>
        <p:txBody>
          <a:bodyPr>
            <a:noAutofit/>
          </a:bodyPr>
          <a:lstStyle/>
          <a:p>
            <a:pPr marL="0" indent="0">
              <a:lnSpc>
                <a:spcPct val="110000"/>
              </a:lnSpc>
              <a:buNone/>
            </a:pPr>
            <a:r>
              <a:rPr lang="nl-NL" sz="2000" dirty="0">
                <a:hlinkClick r:id="rId2"/>
              </a:rPr>
              <a:t>https://youtu.be/Lm8LfDZBaRc</a:t>
            </a:r>
            <a:endParaRPr lang="nl-NL" sz="2000" i="1" dirty="0">
              <a:solidFill>
                <a:srgbClr val="7F7F7F"/>
              </a:solidFill>
            </a:endParaRPr>
          </a:p>
        </p:txBody>
      </p:sp>
      <p:grpSp>
        <p:nvGrpSpPr>
          <p:cNvPr id="10" name="Groeperen 9"/>
          <p:cNvGrpSpPr/>
          <p:nvPr/>
        </p:nvGrpSpPr>
        <p:grpSpPr>
          <a:xfrm>
            <a:off x="0" y="4998667"/>
            <a:ext cx="12192000" cy="1935533"/>
            <a:chOff x="0" y="4998667"/>
            <a:chExt cx="12192000" cy="1935533"/>
          </a:xfrm>
        </p:grpSpPr>
        <p:sp>
          <p:nvSpPr>
            <p:cNvPr id="11" name="Rechthoek 10"/>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2"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13"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14" name="Afbeelding 13" descr="Cirkel_emblee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17" name="Afbeelding 16" descr="Cirkel_playknop.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1867" y="1718734"/>
            <a:ext cx="3488266" cy="3488266"/>
          </a:xfrm>
          <a:prstGeom prst="rect">
            <a:avLst/>
          </a:prstGeom>
          <a:effectLst>
            <a:outerShdw blurRad="50800" dist="25400" dir="2700000" algn="tl" rotWithShape="0">
              <a:srgbClr val="000000">
                <a:alpha val="43000"/>
              </a:srgbClr>
            </a:outerShdw>
          </a:effectLst>
        </p:spPr>
      </p:pic>
    </p:spTree>
    <p:extLst>
      <p:ext uri="{BB962C8B-B14F-4D97-AF65-F5344CB8AC3E}">
        <p14:creationId xmlns:p14="http://schemas.microsoft.com/office/powerpoint/2010/main" val="366329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DC46E3-0BBF-4174-AA81-A509B7257D27}"/>
              </a:ext>
            </a:extLst>
          </p:cNvPr>
          <p:cNvSpPr>
            <a:spLocks noGrp="1"/>
          </p:cNvSpPr>
          <p:nvPr>
            <p:ph idx="1"/>
          </p:nvPr>
        </p:nvSpPr>
        <p:spPr>
          <a:xfrm>
            <a:off x="838200" y="1825625"/>
            <a:ext cx="10515600" cy="3178176"/>
          </a:xfrm>
        </p:spPr>
        <p:txBody>
          <a:bodyPr>
            <a:noAutofit/>
          </a:bodyPr>
          <a:lstStyle/>
          <a:p>
            <a:pPr>
              <a:lnSpc>
                <a:spcPct val="110000"/>
              </a:lnSpc>
            </a:pPr>
            <a:r>
              <a:rPr lang="nl-NL" sz="2400" dirty="0">
                <a:latin typeface="+mj-lt"/>
              </a:rPr>
              <a:t>Seksuele intimidatie en misbruik</a:t>
            </a:r>
          </a:p>
          <a:p>
            <a:pPr>
              <a:lnSpc>
                <a:spcPct val="110000"/>
              </a:lnSpc>
            </a:pPr>
            <a:r>
              <a:rPr lang="nl-NL" sz="2400" dirty="0">
                <a:latin typeface="+mj-lt"/>
              </a:rPr>
              <a:t>Pesten en uitsluiten</a:t>
            </a:r>
          </a:p>
          <a:p>
            <a:pPr>
              <a:lnSpc>
                <a:spcPct val="110000"/>
              </a:lnSpc>
            </a:pPr>
            <a:r>
              <a:rPr lang="nl-NL" sz="2400" dirty="0">
                <a:latin typeface="+mj-lt"/>
              </a:rPr>
              <a:t>Agressie en geweld</a:t>
            </a:r>
          </a:p>
          <a:p>
            <a:pPr>
              <a:lnSpc>
                <a:spcPct val="110000"/>
              </a:lnSpc>
            </a:pPr>
            <a:r>
              <a:rPr lang="nl-NL" sz="2400" dirty="0">
                <a:latin typeface="+mj-lt"/>
              </a:rPr>
              <a:t>Intimidatie</a:t>
            </a:r>
          </a:p>
          <a:p>
            <a:pPr>
              <a:lnSpc>
                <a:spcPct val="110000"/>
              </a:lnSpc>
            </a:pPr>
            <a:r>
              <a:rPr lang="nl-NL" sz="2400" dirty="0">
                <a:latin typeface="+mj-lt"/>
              </a:rPr>
              <a:t>Discriminatie</a:t>
            </a:r>
          </a:p>
        </p:txBody>
      </p:sp>
      <p:sp>
        <p:nvSpPr>
          <p:cNvPr id="11" name="Content Placeholder 2">
            <a:extLst>
              <a:ext uri="{FF2B5EF4-FFF2-40B4-BE49-F238E27FC236}">
                <a16:creationId xmlns:a16="http://schemas.microsoft.com/office/drawing/2014/main" id="{17DC46E3-0BBF-4174-AA81-A509B7257D27}"/>
              </a:ext>
            </a:extLst>
          </p:cNvPr>
          <p:cNvSpPr txBox="1">
            <a:spLocks/>
          </p:cNvSpPr>
          <p:nvPr/>
        </p:nvSpPr>
        <p:spPr>
          <a:xfrm>
            <a:off x="838200" y="4810125"/>
            <a:ext cx="8788400" cy="16033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nl-NL" sz="2400" dirty="0">
                <a:latin typeface="+mj-lt"/>
              </a:rPr>
              <a:t>Grensoverschrijdend gedrag kan zowel </a:t>
            </a:r>
            <a:r>
              <a:rPr lang="nl-NL" sz="2400" b="1" dirty="0"/>
              <a:t>offline</a:t>
            </a:r>
            <a:r>
              <a:rPr lang="nl-NL" sz="2400" dirty="0"/>
              <a:t> als </a:t>
            </a:r>
            <a:r>
              <a:rPr lang="nl-NL" sz="2400" b="1" dirty="0"/>
              <a:t>online</a:t>
            </a:r>
            <a:r>
              <a:rPr lang="nl-NL" sz="2400" dirty="0"/>
              <a:t> </a:t>
            </a:r>
            <a:r>
              <a:rPr lang="nl-NL" sz="2400" dirty="0">
                <a:latin typeface="+mj-lt"/>
              </a:rPr>
              <a:t>plaatsvinden!</a:t>
            </a:r>
          </a:p>
        </p:txBody>
      </p:sp>
      <p:sp>
        <p:nvSpPr>
          <p:cNvPr id="12" name="Title 1">
            <a:extLst>
              <a:ext uri="{FF2B5EF4-FFF2-40B4-BE49-F238E27FC236}">
                <a16:creationId xmlns:a16="http://schemas.microsoft.com/office/drawing/2014/main" id="{ED896DEC-3E18-44CC-9F50-4C7BD99A70E3}"/>
              </a:ext>
            </a:extLst>
          </p:cNvPr>
          <p:cNvSpPr txBox="1">
            <a:spLocks/>
          </p:cNvSpPr>
          <p:nvPr/>
        </p:nvSpPr>
        <p:spPr>
          <a:xfrm>
            <a:off x="838200" y="365125"/>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solidFill>
                  <a:srgbClr val="14A0DD"/>
                </a:solidFill>
                <a:latin typeface="+mn-lt"/>
              </a:rPr>
              <a:t>Wat valt er onder</a:t>
            </a:r>
          </a:p>
          <a:p>
            <a:r>
              <a:rPr lang="nl-NL" b="1" dirty="0">
                <a:solidFill>
                  <a:srgbClr val="14A0DD"/>
                </a:solidFill>
                <a:latin typeface="+mn-lt"/>
              </a:rPr>
              <a:t>grensoverschrijdend gedrag?</a:t>
            </a:r>
          </a:p>
        </p:txBody>
      </p:sp>
      <p:grpSp>
        <p:nvGrpSpPr>
          <p:cNvPr id="10" name="Groeperen 9"/>
          <p:cNvGrpSpPr/>
          <p:nvPr/>
        </p:nvGrpSpPr>
        <p:grpSpPr>
          <a:xfrm>
            <a:off x="0" y="4998667"/>
            <a:ext cx="12192000" cy="1935533"/>
            <a:chOff x="0" y="4998667"/>
            <a:chExt cx="12192000" cy="1935533"/>
          </a:xfrm>
        </p:grpSpPr>
        <p:sp>
          <p:nvSpPr>
            <p:cNvPr id="13" name="Rechthoek 12"/>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4"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16" name="Afbeelding 15"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spTree>
    <p:extLst>
      <p:ext uri="{BB962C8B-B14F-4D97-AF65-F5344CB8AC3E}">
        <p14:creationId xmlns:p14="http://schemas.microsoft.com/office/powerpoint/2010/main" val="447495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96DEC-3E18-44CC-9F50-4C7BD99A70E3}"/>
              </a:ext>
            </a:extLst>
          </p:cNvPr>
          <p:cNvSpPr>
            <a:spLocks noGrp="1"/>
          </p:cNvSpPr>
          <p:nvPr>
            <p:ph type="title"/>
          </p:nvPr>
        </p:nvSpPr>
        <p:spPr/>
        <p:txBody>
          <a:bodyPr>
            <a:noAutofit/>
          </a:bodyPr>
          <a:lstStyle/>
          <a:p>
            <a:r>
              <a:rPr lang="nl-NL" b="1" dirty="0">
                <a:solidFill>
                  <a:srgbClr val="14A0DD"/>
                </a:solidFill>
                <a:latin typeface="+mn-lt"/>
              </a:rPr>
              <a:t>Waarom preventie?</a:t>
            </a:r>
          </a:p>
        </p:txBody>
      </p:sp>
      <p:sp>
        <p:nvSpPr>
          <p:cNvPr id="3" name="Content Placeholder 2">
            <a:extLst>
              <a:ext uri="{FF2B5EF4-FFF2-40B4-BE49-F238E27FC236}">
                <a16:creationId xmlns:a16="http://schemas.microsoft.com/office/drawing/2014/main" id="{AEF3CC39-7F6C-4304-A403-E49D147FB1E5}"/>
              </a:ext>
            </a:extLst>
          </p:cNvPr>
          <p:cNvSpPr>
            <a:spLocks noGrp="1"/>
          </p:cNvSpPr>
          <p:nvPr>
            <p:ph idx="1"/>
          </p:nvPr>
        </p:nvSpPr>
        <p:spPr>
          <a:xfrm>
            <a:off x="838200" y="1825625"/>
            <a:ext cx="9245600" cy="4351338"/>
          </a:xfrm>
        </p:spPr>
        <p:txBody>
          <a:bodyPr>
            <a:noAutofit/>
          </a:bodyPr>
          <a:lstStyle/>
          <a:p>
            <a:pPr>
              <a:lnSpc>
                <a:spcPct val="110000"/>
              </a:lnSpc>
            </a:pPr>
            <a:r>
              <a:rPr lang="nl-NL" sz="2400" dirty="0">
                <a:latin typeface="+mj-lt"/>
              </a:rPr>
              <a:t>Meer dan </a:t>
            </a:r>
            <a:r>
              <a:rPr lang="nl-NL" sz="2400" dirty="0"/>
              <a:t>1 op de 10 </a:t>
            </a:r>
            <a:r>
              <a:rPr lang="nl-NL" sz="2400" dirty="0">
                <a:latin typeface="+mj-lt"/>
              </a:rPr>
              <a:t>sporters heeft voor hun 18</a:t>
            </a:r>
            <a:r>
              <a:rPr lang="nl-NL" sz="2400" baseline="30000" dirty="0">
                <a:latin typeface="+mj-lt"/>
              </a:rPr>
              <a:t>e</a:t>
            </a:r>
            <a:r>
              <a:rPr lang="nl-NL" sz="2400" dirty="0">
                <a:latin typeface="+mj-lt"/>
              </a:rPr>
              <a:t> te maken gekregen met </a:t>
            </a:r>
            <a:r>
              <a:rPr lang="nl-NL" sz="2400" dirty="0"/>
              <a:t>seksueel grensoverschrijdend gedrag</a:t>
            </a:r>
            <a:r>
              <a:rPr lang="nl-NL" sz="2400" dirty="0">
                <a:latin typeface="+mj-lt"/>
              </a:rPr>
              <a:t>.</a:t>
            </a:r>
          </a:p>
          <a:p>
            <a:pPr>
              <a:lnSpc>
                <a:spcPct val="110000"/>
              </a:lnSpc>
            </a:pPr>
            <a:r>
              <a:rPr lang="nl-NL" sz="2400" dirty="0">
                <a:latin typeface="+mj-lt"/>
              </a:rPr>
              <a:t>Iets minder dan </a:t>
            </a:r>
            <a:r>
              <a:rPr lang="nl-NL" sz="2400" dirty="0"/>
              <a:t>1 op de 20 </a:t>
            </a:r>
            <a:r>
              <a:rPr lang="nl-NL" sz="2400" dirty="0">
                <a:latin typeface="+mj-lt"/>
              </a:rPr>
              <a:t>sporters heeft voor hun 18</a:t>
            </a:r>
            <a:r>
              <a:rPr lang="nl-NL" sz="2400" baseline="30000" dirty="0">
                <a:latin typeface="+mj-lt"/>
              </a:rPr>
              <a:t>e</a:t>
            </a:r>
            <a:r>
              <a:rPr lang="nl-NL" sz="2400" dirty="0">
                <a:latin typeface="+mj-lt"/>
              </a:rPr>
              <a:t> ernstig seksueel grensoverschrijdend gedrag ervaren, zoals </a:t>
            </a:r>
            <a:r>
              <a:rPr lang="nl-NL" sz="2400" dirty="0"/>
              <a:t>aanranding of verkrachting</a:t>
            </a:r>
            <a:r>
              <a:rPr lang="nl-NL" sz="2400" dirty="0">
                <a:latin typeface="+mj-lt"/>
              </a:rPr>
              <a:t>.</a:t>
            </a:r>
          </a:p>
          <a:p>
            <a:pPr>
              <a:lnSpc>
                <a:spcPct val="110000"/>
              </a:lnSpc>
            </a:pPr>
            <a:r>
              <a:rPr lang="nl-NL" sz="2400" dirty="0">
                <a:latin typeface="+mj-lt"/>
              </a:rPr>
              <a:t>Plegers zijn meestal medesporters, maar ook bekende volwassenen binnen de vereniging of begeleiders. </a:t>
            </a:r>
          </a:p>
          <a:p>
            <a:pPr>
              <a:lnSpc>
                <a:spcPct val="110000"/>
              </a:lnSpc>
            </a:pPr>
            <a:r>
              <a:rPr lang="nl-NL" sz="2400" dirty="0">
                <a:latin typeface="+mj-lt"/>
              </a:rPr>
              <a:t>Grensoverschrijdend gedrag komt overal voor en kan dus ook </a:t>
            </a:r>
            <a:r>
              <a:rPr lang="nl-NL" sz="2400" dirty="0"/>
              <a:t>bij ons voorkomen</a:t>
            </a:r>
            <a:r>
              <a:rPr lang="nl-NL" sz="2400" dirty="0">
                <a:latin typeface="+mj-lt"/>
              </a:rPr>
              <a:t>. Voorkomen is beter dan genezen!</a:t>
            </a:r>
          </a:p>
        </p:txBody>
      </p:sp>
      <p:grpSp>
        <p:nvGrpSpPr>
          <p:cNvPr id="11" name="Groeperen 10"/>
          <p:cNvGrpSpPr/>
          <p:nvPr/>
        </p:nvGrpSpPr>
        <p:grpSpPr>
          <a:xfrm>
            <a:off x="0" y="4998667"/>
            <a:ext cx="12192000" cy="1935533"/>
            <a:chOff x="0" y="4998667"/>
            <a:chExt cx="12192000" cy="1935533"/>
          </a:xfrm>
        </p:grpSpPr>
        <p:sp>
          <p:nvSpPr>
            <p:cNvPr id="12" name="Rechthoek 11"/>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3"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14"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15" name="Afbeelding 14"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spTree>
    <p:extLst>
      <p:ext uri="{BB962C8B-B14F-4D97-AF65-F5344CB8AC3E}">
        <p14:creationId xmlns:p14="http://schemas.microsoft.com/office/powerpoint/2010/main" val="2080099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3CC39-7F6C-4304-A403-E49D147FB1E5}"/>
              </a:ext>
            </a:extLst>
          </p:cNvPr>
          <p:cNvSpPr>
            <a:spLocks noGrp="1"/>
          </p:cNvSpPr>
          <p:nvPr>
            <p:ph idx="1"/>
          </p:nvPr>
        </p:nvSpPr>
        <p:spPr>
          <a:xfrm>
            <a:off x="838200" y="1825625"/>
            <a:ext cx="8750300" cy="4351338"/>
          </a:xfrm>
        </p:spPr>
        <p:txBody>
          <a:bodyPr>
            <a:noAutofit/>
          </a:bodyPr>
          <a:lstStyle/>
          <a:p>
            <a:pPr marL="0" indent="0">
              <a:buNone/>
            </a:pPr>
            <a:r>
              <a:rPr lang="nl-NL" sz="2400" b="1" dirty="0"/>
              <a:t>Als vereniging hebben we de volgende visie:</a:t>
            </a:r>
          </a:p>
          <a:p>
            <a:r>
              <a:rPr lang="nl-NL" sz="2400" dirty="0"/>
              <a:t>‘We willen een watersportvereniging zijn waar iedereen veilig kan sporten en plezier kan maken. Een vereniging waar iedereen zich veilig voelt om zich te ontwikkelen binnen de sport, en kan genieten van het water en de natuur. Binnen onze vereniging is daarom geen plek voor grensoverschrijdend gedrag. We hebben een open cultuur waardoor we elkaar durven aan te spreken als iemand zich toch op een grensoverschrijdende manier gedraagt. En als er toch iets misgaat, weten we hoe te handelen.’</a:t>
            </a:r>
          </a:p>
          <a:p>
            <a:pPr marL="0" indent="0">
              <a:buNone/>
            </a:pPr>
            <a:endParaRPr lang="nl-NL" sz="2400" dirty="0"/>
          </a:p>
        </p:txBody>
      </p:sp>
      <p:sp>
        <p:nvSpPr>
          <p:cNvPr id="12" name="Title 1">
            <a:extLst>
              <a:ext uri="{FF2B5EF4-FFF2-40B4-BE49-F238E27FC236}">
                <a16:creationId xmlns:a16="http://schemas.microsoft.com/office/drawing/2014/main" id="{ED896DEC-3E18-44CC-9F50-4C7BD99A70E3}"/>
              </a:ext>
            </a:extLst>
          </p:cNvPr>
          <p:cNvSpPr>
            <a:spLocks noGrp="1"/>
          </p:cNvSpPr>
          <p:nvPr>
            <p:ph type="title"/>
          </p:nvPr>
        </p:nvSpPr>
        <p:spPr>
          <a:xfrm>
            <a:off x="838200" y="365125"/>
            <a:ext cx="10515600" cy="1325563"/>
          </a:xfrm>
        </p:spPr>
        <p:txBody>
          <a:bodyPr>
            <a:noAutofit/>
          </a:bodyPr>
          <a:lstStyle/>
          <a:p>
            <a:r>
              <a:rPr lang="nl-NL" b="1" dirty="0">
                <a:solidFill>
                  <a:srgbClr val="14A0DD"/>
                </a:solidFill>
                <a:latin typeface="+mn-lt"/>
              </a:rPr>
              <a:t>Hoe maken we onze vereniging veilig?</a:t>
            </a:r>
          </a:p>
        </p:txBody>
      </p:sp>
      <p:grpSp>
        <p:nvGrpSpPr>
          <p:cNvPr id="27" name="Groeperen 26"/>
          <p:cNvGrpSpPr/>
          <p:nvPr/>
        </p:nvGrpSpPr>
        <p:grpSpPr>
          <a:xfrm>
            <a:off x="0" y="4998667"/>
            <a:ext cx="12192000" cy="1935533"/>
            <a:chOff x="0" y="4998667"/>
            <a:chExt cx="12192000" cy="1935533"/>
          </a:xfrm>
        </p:grpSpPr>
        <p:sp>
          <p:nvSpPr>
            <p:cNvPr id="28" name="Rechthoek 27"/>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29"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30"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31" name="Afbeelding 30"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32" name="Afbeelding 31" descr="Stap_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35" y="567959"/>
            <a:ext cx="871728" cy="896112"/>
          </a:xfrm>
          <a:prstGeom prst="rect">
            <a:avLst/>
          </a:prstGeom>
        </p:spPr>
      </p:pic>
    </p:spTree>
    <p:extLst>
      <p:ext uri="{BB962C8B-B14F-4D97-AF65-F5344CB8AC3E}">
        <p14:creationId xmlns:p14="http://schemas.microsoft.com/office/powerpoint/2010/main" val="940786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3CC39-7F6C-4304-A403-E49D147FB1E5}"/>
              </a:ext>
            </a:extLst>
          </p:cNvPr>
          <p:cNvSpPr>
            <a:spLocks noGrp="1"/>
          </p:cNvSpPr>
          <p:nvPr>
            <p:ph idx="1"/>
          </p:nvPr>
        </p:nvSpPr>
        <p:spPr>
          <a:xfrm>
            <a:off x="838200" y="1825624"/>
            <a:ext cx="9372600" cy="4954737"/>
          </a:xfrm>
        </p:spPr>
        <p:txBody>
          <a:bodyPr wrap="square">
            <a:noAutofit/>
          </a:bodyPr>
          <a:lstStyle/>
          <a:p>
            <a:pPr marL="0" indent="0">
              <a:buNone/>
            </a:pPr>
            <a:r>
              <a:rPr lang="nl-NL" sz="2400" b="1" dirty="0"/>
              <a:t>En we hebben de volgende doelen:</a:t>
            </a:r>
          </a:p>
          <a:p>
            <a:pPr marL="0" indent="0">
              <a:buNone/>
            </a:pPr>
            <a:r>
              <a:rPr lang="nl-NL" sz="2000" dirty="0"/>
              <a:t>• We willen dit jaar dat iedereen weet wat onze visie is voor de preventie van grensoverschrijdend gedrag en dat iedereen deze visie onderschrijft. </a:t>
            </a:r>
          </a:p>
          <a:p>
            <a:pPr marL="0" indent="0">
              <a:buNone/>
            </a:pPr>
            <a:r>
              <a:rPr lang="nl-NL" sz="2000" dirty="0"/>
              <a:t>• We willen dat alle leden op de hoogte zijn van ons beleid ter preventie van grensoverschrijdend gedrag en wie de vertrouwenscontactpersoon is/zijn.</a:t>
            </a:r>
          </a:p>
          <a:p>
            <a:pPr marL="0" indent="0">
              <a:buNone/>
            </a:pPr>
            <a:r>
              <a:rPr lang="nl-NL" sz="2000" dirty="0"/>
              <a:t>• Aan het einde van het jaar willen we dat alle leden deze High-5 Veilige Sportcultuur PowerPoint hebben ontvangen en gelezen. </a:t>
            </a:r>
          </a:p>
          <a:p>
            <a:pPr marL="0" indent="0">
              <a:buNone/>
            </a:pPr>
            <a:r>
              <a:rPr lang="nl-NL" sz="2000" dirty="0"/>
              <a:t>• We willen dat alle bestuursleden, vertrouwenspersoon(en) en begeleiders dit jaar de meldcode NOC/NSF weten te vinden in de preventie van grensoverschrijdend  gedrag.</a:t>
            </a:r>
          </a:p>
          <a:p>
            <a:pPr marL="0" lvl="0" indent="0">
              <a:buNone/>
            </a:pPr>
            <a:endParaRPr lang="nl-NL" sz="2400" i="1" dirty="0">
              <a:latin typeface="+mj-lt"/>
            </a:endParaRPr>
          </a:p>
        </p:txBody>
      </p:sp>
      <p:grpSp>
        <p:nvGrpSpPr>
          <p:cNvPr id="13" name="Groeperen 12"/>
          <p:cNvGrpSpPr/>
          <p:nvPr/>
        </p:nvGrpSpPr>
        <p:grpSpPr>
          <a:xfrm>
            <a:off x="0" y="4998667"/>
            <a:ext cx="12192000" cy="1935533"/>
            <a:chOff x="0" y="4998667"/>
            <a:chExt cx="12192000" cy="1935533"/>
          </a:xfrm>
        </p:grpSpPr>
        <p:sp>
          <p:nvSpPr>
            <p:cNvPr id="14" name="Rechthoek 13"/>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16"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17" name="Afbeelding 16"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sp>
        <p:nvSpPr>
          <p:cNvPr id="2" name="Title 1">
            <a:extLst>
              <a:ext uri="{FF2B5EF4-FFF2-40B4-BE49-F238E27FC236}">
                <a16:creationId xmlns:a16="http://schemas.microsoft.com/office/drawing/2014/main" id="{ED896DEC-3E18-44CC-9F50-4C7BD99A70E3}"/>
              </a:ext>
            </a:extLst>
          </p:cNvPr>
          <p:cNvSpPr>
            <a:spLocks noGrp="1"/>
          </p:cNvSpPr>
          <p:nvPr>
            <p:ph type="title"/>
          </p:nvPr>
        </p:nvSpPr>
        <p:spPr/>
        <p:txBody>
          <a:bodyPr wrap="square">
            <a:noAutofit/>
          </a:bodyPr>
          <a:lstStyle/>
          <a:p>
            <a:r>
              <a:rPr lang="nl-NL" b="1" dirty="0">
                <a:solidFill>
                  <a:srgbClr val="14A0DD"/>
                </a:solidFill>
                <a:latin typeface="+mn-lt"/>
              </a:rPr>
              <a:t>Hoe maken we onze vereniging veilig?</a:t>
            </a:r>
          </a:p>
        </p:txBody>
      </p:sp>
      <p:pic>
        <p:nvPicPr>
          <p:cNvPr id="18" name="Afbeelding 17" descr="Stap_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35" y="567959"/>
            <a:ext cx="871728" cy="896112"/>
          </a:xfrm>
          <a:prstGeom prst="rect">
            <a:avLst/>
          </a:prstGeom>
        </p:spPr>
      </p:pic>
    </p:spTree>
    <p:extLst>
      <p:ext uri="{BB962C8B-B14F-4D97-AF65-F5344CB8AC3E}">
        <p14:creationId xmlns:p14="http://schemas.microsoft.com/office/powerpoint/2010/main" val="3125824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15C7B-0F13-461B-9D8B-A116E9A1ECB5}"/>
              </a:ext>
            </a:extLst>
          </p:cNvPr>
          <p:cNvSpPr>
            <a:spLocks noGrp="1"/>
          </p:cNvSpPr>
          <p:nvPr>
            <p:ph type="title"/>
          </p:nvPr>
        </p:nvSpPr>
        <p:spPr/>
        <p:txBody>
          <a:bodyPr wrap="square">
            <a:noAutofit/>
          </a:bodyPr>
          <a:lstStyle/>
          <a:p>
            <a:r>
              <a:rPr lang="nl-NL" b="1" dirty="0">
                <a:solidFill>
                  <a:srgbClr val="14A0DD"/>
                </a:solidFill>
                <a:latin typeface="+mn-lt"/>
              </a:rPr>
              <a:t>Wat kan beter?</a:t>
            </a:r>
          </a:p>
        </p:txBody>
      </p:sp>
      <p:sp>
        <p:nvSpPr>
          <p:cNvPr id="3" name="Content Placeholder 2">
            <a:extLst>
              <a:ext uri="{FF2B5EF4-FFF2-40B4-BE49-F238E27FC236}">
                <a16:creationId xmlns:a16="http://schemas.microsoft.com/office/drawing/2014/main" id="{C3140E3E-E184-43F3-9034-34ADA02FB134}"/>
              </a:ext>
            </a:extLst>
          </p:cNvPr>
          <p:cNvSpPr>
            <a:spLocks noGrp="1"/>
          </p:cNvSpPr>
          <p:nvPr>
            <p:ph idx="1"/>
          </p:nvPr>
        </p:nvSpPr>
        <p:spPr>
          <a:xfrm>
            <a:off x="838200" y="1825625"/>
            <a:ext cx="9804400" cy="4351338"/>
          </a:xfrm>
        </p:spPr>
        <p:txBody>
          <a:bodyPr wrap="square">
            <a:noAutofit/>
          </a:bodyPr>
          <a:lstStyle/>
          <a:p>
            <a:pPr marL="0" indent="0">
              <a:lnSpc>
                <a:spcPct val="110000"/>
              </a:lnSpc>
              <a:buNone/>
            </a:pPr>
            <a:r>
              <a:rPr lang="nl-NL" sz="2400" b="1" dirty="0"/>
              <a:t>Risico’s</a:t>
            </a:r>
          </a:p>
          <a:p>
            <a:pPr marL="0" indent="0">
              <a:lnSpc>
                <a:spcPct val="110000"/>
              </a:lnSpc>
              <a:buNone/>
            </a:pPr>
            <a:r>
              <a:rPr lang="nl-NL" sz="1800" b="1" dirty="0">
                <a:latin typeface="+mj-lt"/>
              </a:rPr>
              <a:t>We hebben de risico’s binnen onze vereniging in kaart gebracht.</a:t>
            </a:r>
          </a:p>
          <a:p>
            <a:pPr lvl="1">
              <a:lnSpc>
                <a:spcPct val="110000"/>
              </a:lnSpc>
            </a:pPr>
            <a:r>
              <a:rPr lang="nl-NL" sz="1800" b="1" i="1" dirty="0">
                <a:solidFill>
                  <a:srgbClr val="7F7F7F"/>
                </a:solidFill>
              </a:rPr>
              <a:t>Soms zijn leden (ongewild) alleen samen.</a:t>
            </a:r>
          </a:p>
          <a:p>
            <a:pPr lvl="1">
              <a:lnSpc>
                <a:spcPct val="110000"/>
              </a:lnSpc>
            </a:pPr>
            <a:r>
              <a:rPr lang="nl-NL" sz="1800" b="1" i="1" dirty="0">
                <a:solidFill>
                  <a:srgbClr val="7F7F7F"/>
                </a:solidFill>
              </a:rPr>
              <a:t>We hebben geen VOG (Verklaring Omtrent het Gedrag) of voor Belgische leden het UUS (Uittreksel uit het Strafregister) voor onze begeleiders.</a:t>
            </a:r>
          </a:p>
          <a:p>
            <a:pPr marL="0" indent="0">
              <a:lnSpc>
                <a:spcPct val="110000"/>
              </a:lnSpc>
              <a:buNone/>
            </a:pPr>
            <a:r>
              <a:rPr lang="nl-NL" sz="2400" b="1" dirty="0"/>
              <a:t>Verbeterpunten</a:t>
            </a:r>
          </a:p>
          <a:p>
            <a:pPr marL="0" indent="0">
              <a:lnSpc>
                <a:spcPct val="110000"/>
              </a:lnSpc>
              <a:buNone/>
            </a:pPr>
            <a:r>
              <a:rPr lang="nl-NL" sz="1800" b="1" dirty="0">
                <a:latin typeface="+mj-lt"/>
              </a:rPr>
              <a:t>Als bestuur hebben we de volgende belangrijkste verbeterpunten voor dit jaar benoemd:</a:t>
            </a:r>
          </a:p>
          <a:p>
            <a:pPr lvl="1">
              <a:lnSpc>
                <a:spcPct val="110000"/>
              </a:lnSpc>
            </a:pPr>
            <a:r>
              <a:rPr lang="nl-NL" sz="1800" b="1" i="1" dirty="0">
                <a:solidFill>
                  <a:srgbClr val="7F7F7F"/>
                </a:solidFill>
              </a:rPr>
              <a:t>Iedereen scherp houden volgens High-5 in het (ongewild) alleen samenzijn.</a:t>
            </a:r>
          </a:p>
          <a:p>
            <a:pPr lvl="1">
              <a:lnSpc>
                <a:spcPct val="110000"/>
              </a:lnSpc>
            </a:pPr>
            <a:r>
              <a:rPr lang="nl-NL" sz="1800" b="1" i="1" dirty="0">
                <a:solidFill>
                  <a:srgbClr val="7F7F7F"/>
                </a:solidFill>
              </a:rPr>
              <a:t>VOG of UUS opvragen en administreren.</a:t>
            </a:r>
          </a:p>
        </p:txBody>
      </p:sp>
      <p:grpSp>
        <p:nvGrpSpPr>
          <p:cNvPr id="13" name="Groeperen 12"/>
          <p:cNvGrpSpPr/>
          <p:nvPr/>
        </p:nvGrpSpPr>
        <p:grpSpPr>
          <a:xfrm>
            <a:off x="0" y="4998667"/>
            <a:ext cx="12192000" cy="1935533"/>
            <a:chOff x="0" y="4998667"/>
            <a:chExt cx="12192000" cy="1935533"/>
          </a:xfrm>
        </p:grpSpPr>
        <p:sp>
          <p:nvSpPr>
            <p:cNvPr id="14" name="Rechthoek 13"/>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cs typeface="Calibri" pitchFamily="34" charset="0"/>
                </a:rPr>
                <a:t>©</a:t>
              </a:r>
              <a:r>
                <a:rPr lang="nl-NL" sz="1200" dirty="0">
                  <a:solidFill>
                    <a:srgbClr val="8A8979"/>
                  </a:solidFill>
                  <a:latin typeface="Calibri" pitchFamily="34" charset="0"/>
                  <a:cs typeface="Calibri" pitchFamily="34" charset="0"/>
                </a:rPr>
                <a:t> </a:t>
              </a:r>
              <a:r>
                <a:rPr lang="nl-NL" sz="1200" dirty="0">
                  <a:latin typeface="+mj-lt"/>
                </a:rPr>
                <a:t>Centrum Veilige Sport Nederland 2019</a:t>
              </a:r>
            </a:p>
          </p:txBody>
        </p:sp>
        <p:sp>
          <p:nvSpPr>
            <p:cNvPr id="16"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a:latin typeface="+mj-lt"/>
                </a:rPr>
                <a:t>High Five </a:t>
              </a:r>
              <a:r>
                <a:rPr lang="mr-IN" sz="1200" dirty="0">
                  <a:latin typeface="+mj-lt"/>
                </a:rPr>
                <a:t>–</a:t>
              </a:r>
              <a:r>
                <a:rPr lang="nl-NL" sz="1200" dirty="0">
                  <a:latin typeface="+mj-lt"/>
                </a:rPr>
                <a:t> Preventie van grensoverschrijdend gedrag</a:t>
              </a:r>
            </a:p>
          </p:txBody>
        </p:sp>
        <p:pic>
          <p:nvPicPr>
            <p:cNvPr id="17" name="Afbeelding 16"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23" name="Afbeelding 22" descr="stap_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 y="567943"/>
            <a:ext cx="865632" cy="896112"/>
          </a:xfrm>
          <a:prstGeom prst="rect">
            <a:avLst/>
          </a:prstGeom>
        </p:spPr>
      </p:pic>
    </p:spTree>
    <p:extLst>
      <p:ext uri="{BB962C8B-B14F-4D97-AF65-F5344CB8AC3E}">
        <p14:creationId xmlns:p14="http://schemas.microsoft.com/office/powerpoint/2010/main" val="490949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1294</Words>
  <Application>Microsoft Office PowerPoint</Application>
  <PresentationFormat>Widescreen</PresentationFormat>
  <Paragraphs>133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Mangal</vt:lpstr>
      <vt:lpstr>Office Theme</vt:lpstr>
      <vt:lpstr>Preventie van  grensoverschrijdend  gedrag binnen onze  vereniging</vt:lpstr>
      <vt:lpstr>Waar gaan we het over hebben?</vt:lpstr>
      <vt:lpstr>High 5!</vt:lpstr>
      <vt:lpstr>Korte introductiefilm</vt:lpstr>
      <vt:lpstr>PowerPoint Presentation</vt:lpstr>
      <vt:lpstr>Waarom preventie?</vt:lpstr>
      <vt:lpstr>Hoe maken we onze vereniging veilig?</vt:lpstr>
      <vt:lpstr>Hoe maken we onze vereniging veilig?</vt:lpstr>
      <vt:lpstr>Wat kan beter?</vt:lpstr>
      <vt:lpstr>Wie doet er mee?</vt:lpstr>
      <vt:lpstr>Wie doet er mee?</vt:lpstr>
      <vt:lpstr>Wie doet er mee?</vt:lpstr>
      <vt:lpstr>Wat spreken we af?</vt:lpstr>
      <vt:lpstr>Wat spreken we af?</vt:lpstr>
      <vt:lpstr>Wat spreken we af?</vt:lpstr>
      <vt:lpstr>Wat spreken we af?</vt:lpstr>
      <vt:lpstr>Hoe houden we elkaar scherp?</vt:lpstr>
      <vt:lpstr>Vragen of meer weten?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preventie van grensoverschrijdend gedrag binnen onze vereniging</dc:title>
  <dc:creator>Steven de Grauw</dc:creator>
  <cp:lastModifiedBy>DE MEIJER, Max</cp:lastModifiedBy>
  <cp:revision>81</cp:revision>
  <cp:lastPrinted>2020-04-17T09:48:56Z</cp:lastPrinted>
  <dcterms:created xsi:type="dcterms:W3CDTF">2019-05-01T11:32:35Z</dcterms:created>
  <dcterms:modified xsi:type="dcterms:W3CDTF">2020-05-23T19:00:33Z</dcterms:modified>
</cp:coreProperties>
</file>